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321" r:id="rId3"/>
    <p:sldId id="284" r:id="rId4"/>
    <p:sldId id="336" r:id="rId5"/>
    <p:sldId id="316" r:id="rId6"/>
    <p:sldId id="327" r:id="rId7"/>
    <p:sldId id="328" r:id="rId8"/>
    <p:sldId id="329" r:id="rId9"/>
    <p:sldId id="330" r:id="rId10"/>
    <p:sldId id="333" r:id="rId11"/>
    <p:sldId id="335" r:id="rId12"/>
    <p:sldId id="326" r:id="rId13"/>
    <p:sldId id="294" r:id="rId1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62" d="100"/>
          <a:sy n="62" d="100"/>
        </p:scale>
        <p:origin x="-333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9392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b="1" dirty="0">
              <a:latin typeface="Verdana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831079" y="0"/>
            <a:ext cx="2025333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2B60F-5525-4748-AE89-7BF16779D1E1}" type="datetimeFigureOut">
              <a:rPr lang="de-DE" smtClean="0">
                <a:latin typeface="Verdana" pitchFamily="34" charset="0"/>
              </a:rPr>
              <a:pPr/>
              <a:t>27.06.2019</a:t>
            </a:fld>
            <a:endParaRPr lang="de-DE">
              <a:latin typeface="Verdana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257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Verdana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379719" y="8685213"/>
            <a:ext cx="147669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73B23-A9EC-45D2-B4DE-4C6E58CC011D}" type="slidenum">
              <a:rPr lang="de-DE" smtClean="0">
                <a:latin typeface="Verdana" pitchFamily="34" charset="0"/>
              </a:rPr>
              <a:pPr/>
              <a:t>‹Nr.›</a:t>
            </a:fld>
            <a:endParaRPr lang="de-DE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7492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84632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>
                <a:latin typeface="Verdan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968239" y="0"/>
            <a:ext cx="1888173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>
                <a:latin typeface="Verdana" pitchFamily="34" charset="0"/>
              </a:defRPr>
            </a:lvl1pPr>
          </a:lstStyle>
          <a:p>
            <a:fld id="{861BA80E-8E40-4B94-8959-998088142A80}" type="datetimeFigureOut">
              <a:rPr lang="de-DE" smtClean="0"/>
              <a:pPr/>
              <a:t>27.06.2019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59436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243840" y="4236720"/>
            <a:ext cx="6400800" cy="4312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522732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Verdan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349239" y="8685213"/>
            <a:ext cx="150717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erdana" pitchFamily="34" charset="0"/>
              </a:defRPr>
            </a:lvl1pPr>
          </a:lstStyle>
          <a:p>
            <a:fld id="{1330611A-EFAC-4667-8619-46EB105643C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85440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274638" indent="0" algn="l" defTabSz="914400" rtl="0" eaLnBrk="1" latinLnBrk="0" hangingPunct="1"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441325" indent="0" algn="l" defTabSz="914400" rtl="0" eaLnBrk="1" latinLnBrk="0" hangingPunct="1"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625475" indent="0" algn="l" defTabSz="914400" rtl="0" eaLnBrk="1" latinLnBrk="0" hangingPunct="1"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808038" indent="0" algn="l" defTabSz="914400" rtl="0" eaLnBrk="1" latinLnBrk="0" hangingPunct="1"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593725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0611A-EFAC-4667-8619-46EB105643C0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B0A3507-474C-48F6-BAD0-BDC22A5B7536}" type="datetime1">
              <a:rPr lang="de-DE" smtClean="0"/>
              <a:pPr/>
              <a:t>27.06.2019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Kopfzeilenplatzhalt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8"/>
          <p:cNvGrpSpPr>
            <a:grpSpLocks noChangeAspect="1"/>
          </p:cNvGrpSpPr>
          <p:nvPr userDrawn="1"/>
        </p:nvGrpSpPr>
        <p:grpSpPr bwMode="auto">
          <a:xfrm>
            <a:off x="211007" y="1718317"/>
            <a:ext cx="3789493" cy="4588698"/>
            <a:chOff x="260" y="783"/>
            <a:chExt cx="1814" cy="2196"/>
          </a:xfrm>
        </p:grpSpPr>
        <p:sp>
          <p:nvSpPr>
            <p:cNvPr id="12" name="Freeform 9"/>
            <p:cNvSpPr>
              <a:spLocks noChangeAspect="1"/>
            </p:cNvSpPr>
            <p:nvPr userDrawn="1"/>
          </p:nvSpPr>
          <p:spPr bwMode="auto">
            <a:xfrm>
              <a:off x="860" y="783"/>
              <a:ext cx="573" cy="1087"/>
            </a:xfrm>
            <a:custGeom>
              <a:avLst/>
              <a:gdLst/>
              <a:ahLst/>
              <a:cxnLst>
                <a:cxn ang="0">
                  <a:pos x="505" y="0"/>
                </a:cxn>
                <a:cxn ang="0">
                  <a:pos x="480" y="6"/>
                </a:cxn>
                <a:cxn ang="0">
                  <a:pos x="443" y="25"/>
                </a:cxn>
                <a:cxn ang="0">
                  <a:pos x="400" y="49"/>
                </a:cxn>
                <a:cxn ang="0">
                  <a:pos x="357" y="74"/>
                </a:cxn>
                <a:cxn ang="0">
                  <a:pos x="308" y="111"/>
                </a:cxn>
                <a:cxn ang="0">
                  <a:pos x="258" y="148"/>
                </a:cxn>
                <a:cxn ang="0">
                  <a:pos x="203" y="185"/>
                </a:cxn>
                <a:cxn ang="0">
                  <a:pos x="160" y="228"/>
                </a:cxn>
                <a:cxn ang="0">
                  <a:pos x="111" y="271"/>
                </a:cxn>
                <a:cxn ang="0">
                  <a:pos x="74" y="314"/>
                </a:cxn>
                <a:cxn ang="0">
                  <a:pos x="37" y="351"/>
                </a:cxn>
                <a:cxn ang="0">
                  <a:pos x="12" y="394"/>
                </a:cxn>
                <a:cxn ang="0">
                  <a:pos x="6" y="437"/>
                </a:cxn>
                <a:cxn ang="0">
                  <a:pos x="6" y="486"/>
                </a:cxn>
                <a:cxn ang="0">
                  <a:pos x="0" y="535"/>
                </a:cxn>
                <a:cxn ang="0">
                  <a:pos x="0" y="585"/>
                </a:cxn>
                <a:cxn ang="0">
                  <a:pos x="0" y="640"/>
                </a:cxn>
                <a:cxn ang="0">
                  <a:pos x="0" y="689"/>
                </a:cxn>
                <a:cxn ang="0">
                  <a:pos x="0" y="739"/>
                </a:cxn>
                <a:cxn ang="0">
                  <a:pos x="6" y="788"/>
                </a:cxn>
                <a:cxn ang="0">
                  <a:pos x="12" y="837"/>
                </a:cxn>
                <a:cxn ang="0">
                  <a:pos x="12" y="880"/>
                </a:cxn>
                <a:cxn ang="0">
                  <a:pos x="18" y="923"/>
                </a:cxn>
                <a:cxn ang="0">
                  <a:pos x="25" y="960"/>
                </a:cxn>
                <a:cxn ang="0">
                  <a:pos x="62" y="942"/>
                </a:cxn>
                <a:cxn ang="0">
                  <a:pos x="98" y="917"/>
                </a:cxn>
                <a:cxn ang="0">
                  <a:pos x="148" y="886"/>
                </a:cxn>
                <a:cxn ang="0">
                  <a:pos x="197" y="849"/>
                </a:cxn>
                <a:cxn ang="0">
                  <a:pos x="252" y="812"/>
                </a:cxn>
                <a:cxn ang="0">
                  <a:pos x="302" y="769"/>
                </a:cxn>
                <a:cxn ang="0">
                  <a:pos x="357" y="732"/>
                </a:cxn>
                <a:cxn ang="0">
                  <a:pos x="400" y="689"/>
                </a:cxn>
                <a:cxn ang="0">
                  <a:pos x="437" y="652"/>
                </a:cxn>
                <a:cxn ang="0">
                  <a:pos x="474" y="616"/>
                </a:cxn>
                <a:cxn ang="0">
                  <a:pos x="492" y="585"/>
                </a:cxn>
                <a:cxn ang="0">
                  <a:pos x="505" y="560"/>
                </a:cxn>
                <a:cxn ang="0">
                  <a:pos x="511" y="523"/>
                </a:cxn>
                <a:cxn ang="0">
                  <a:pos x="517" y="480"/>
                </a:cxn>
                <a:cxn ang="0">
                  <a:pos x="517" y="431"/>
                </a:cxn>
                <a:cxn ang="0">
                  <a:pos x="523" y="382"/>
                </a:cxn>
                <a:cxn ang="0">
                  <a:pos x="523" y="326"/>
                </a:cxn>
                <a:cxn ang="0">
                  <a:pos x="523" y="271"/>
                </a:cxn>
                <a:cxn ang="0">
                  <a:pos x="523" y="215"/>
                </a:cxn>
                <a:cxn ang="0">
                  <a:pos x="517" y="166"/>
                </a:cxn>
                <a:cxn ang="0">
                  <a:pos x="517" y="111"/>
                </a:cxn>
                <a:cxn ang="0">
                  <a:pos x="511" y="68"/>
                </a:cxn>
                <a:cxn ang="0">
                  <a:pos x="511" y="31"/>
                </a:cxn>
                <a:cxn ang="0">
                  <a:pos x="505" y="0"/>
                </a:cxn>
              </a:cxnLst>
              <a:rect l="0" t="0" r="r" b="b"/>
              <a:pathLst>
                <a:path w="523" h="960">
                  <a:moveTo>
                    <a:pt x="505" y="0"/>
                  </a:moveTo>
                  <a:lnTo>
                    <a:pt x="480" y="6"/>
                  </a:lnTo>
                  <a:lnTo>
                    <a:pt x="443" y="25"/>
                  </a:lnTo>
                  <a:lnTo>
                    <a:pt x="400" y="49"/>
                  </a:lnTo>
                  <a:lnTo>
                    <a:pt x="357" y="74"/>
                  </a:lnTo>
                  <a:lnTo>
                    <a:pt x="308" y="111"/>
                  </a:lnTo>
                  <a:lnTo>
                    <a:pt x="258" y="148"/>
                  </a:lnTo>
                  <a:lnTo>
                    <a:pt x="203" y="185"/>
                  </a:lnTo>
                  <a:lnTo>
                    <a:pt x="160" y="228"/>
                  </a:lnTo>
                  <a:lnTo>
                    <a:pt x="111" y="271"/>
                  </a:lnTo>
                  <a:lnTo>
                    <a:pt x="74" y="314"/>
                  </a:lnTo>
                  <a:lnTo>
                    <a:pt x="37" y="351"/>
                  </a:lnTo>
                  <a:lnTo>
                    <a:pt x="12" y="394"/>
                  </a:lnTo>
                  <a:lnTo>
                    <a:pt x="6" y="437"/>
                  </a:lnTo>
                  <a:lnTo>
                    <a:pt x="6" y="486"/>
                  </a:lnTo>
                  <a:lnTo>
                    <a:pt x="0" y="535"/>
                  </a:lnTo>
                  <a:lnTo>
                    <a:pt x="0" y="585"/>
                  </a:lnTo>
                  <a:lnTo>
                    <a:pt x="0" y="640"/>
                  </a:lnTo>
                  <a:lnTo>
                    <a:pt x="0" y="689"/>
                  </a:lnTo>
                  <a:lnTo>
                    <a:pt x="0" y="739"/>
                  </a:lnTo>
                  <a:lnTo>
                    <a:pt x="6" y="788"/>
                  </a:lnTo>
                  <a:lnTo>
                    <a:pt x="12" y="837"/>
                  </a:lnTo>
                  <a:lnTo>
                    <a:pt x="12" y="880"/>
                  </a:lnTo>
                  <a:lnTo>
                    <a:pt x="18" y="923"/>
                  </a:lnTo>
                  <a:lnTo>
                    <a:pt x="25" y="960"/>
                  </a:lnTo>
                  <a:lnTo>
                    <a:pt x="62" y="942"/>
                  </a:lnTo>
                  <a:lnTo>
                    <a:pt x="98" y="917"/>
                  </a:lnTo>
                  <a:lnTo>
                    <a:pt x="148" y="886"/>
                  </a:lnTo>
                  <a:lnTo>
                    <a:pt x="197" y="849"/>
                  </a:lnTo>
                  <a:lnTo>
                    <a:pt x="252" y="812"/>
                  </a:lnTo>
                  <a:lnTo>
                    <a:pt x="302" y="769"/>
                  </a:lnTo>
                  <a:lnTo>
                    <a:pt x="357" y="732"/>
                  </a:lnTo>
                  <a:lnTo>
                    <a:pt x="400" y="689"/>
                  </a:lnTo>
                  <a:lnTo>
                    <a:pt x="437" y="652"/>
                  </a:lnTo>
                  <a:lnTo>
                    <a:pt x="474" y="616"/>
                  </a:lnTo>
                  <a:lnTo>
                    <a:pt x="492" y="585"/>
                  </a:lnTo>
                  <a:lnTo>
                    <a:pt x="505" y="560"/>
                  </a:lnTo>
                  <a:lnTo>
                    <a:pt x="511" y="523"/>
                  </a:lnTo>
                  <a:lnTo>
                    <a:pt x="517" y="480"/>
                  </a:lnTo>
                  <a:lnTo>
                    <a:pt x="517" y="431"/>
                  </a:lnTo>
                  <a:lnTo>
                    <a:pt x="523" y="382"/>
                  </a:lnTo>
                  <a:lnTo>
                    <a:pt x="523" y="326"/>
                  </a:lnTo>
                  <a:lnTo>
                    <a:pt x="523" y="271"/>
                  </a:lnTo>
                  <a:lnTo>
                    <a:pt x="523" y="215"/>
                  </a:lnTo>
                  <a:lnTo>
                    <a:pt x="517" y="166"/>
                  </a:lnTo>
                  <a:lnTo>
                    <a:pt x="517" y="111"/>
                  </a:lnTo>
                  <a:lnTo>
                    <a:pt x="511" y="68"/>
                  </a:lnTo>
                  <a:lnTo>
                    <a:pt x="511" y="31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Freeform 10"/>
            <p:cNvSpPr>
              <a:spLocks noChangeAspect="1"/>
            </p:cNvSpPr>
            <p:nvPr userDrawn="1"/>
          </p:nvSpPr>
          <p:spPr bwMode="auto">
            <a:xfrm>
              <a:off x="867" y="1585"/>
              <a:ext cx="573" cy="1080"/>
            </a:xfrm>
            <a:custGeom>
              <a:avLst/>
              <a:gdLst/>
              <a:ahLst/>
              <a:cxnLst>
                <a:cxn ang="0">
                  <a:pos x="511" y="0"/>
                </a:cxn>
                <a:cxn ang="0">
                  <a:pos x="480" y="6"/>
                </a:cxn>
                <a:cxn ang="0">
                  <a:pos x="449" y="24"/>
                </a:cxn>
                <a:cxn ang="0">
                  <a:pos x="406" y="49"/>
                </a:cxn>
                <a:cxn ang="0">
                  <a:pos x="357" y="74"/>
                </a:cxn>
                <a:cxn ang="0">
                  <a:pos x="308" y="111"/>
                </a:cxn>
                <a:cxn ang="0">
                  <a:pos x="259" y="148"/>
                </a:cxn>
                <a:cxn ang="0">
                  <a:pos x="209" y="185"/>
                </a:cxn>
                <a:cxn ang="0">
                  <a:pos x="160" y="228"/>
                </a:cxn>
                <a:cxn ang="0">
                  <a:pos x="117" y="271"/>
                </a:cxn>
                <a:cxn ang="0">
                  <a:pos x="74" y="314"/>
                </a:cxn>
                <a:cxn ang="0">
                  <a:pos x="43" y="351"/>
                </a:cxn>
                <a:cxn ang="0">
                  <a:pos x="19" y="394"/>
                </a:cxn>
                <a:cxn ang="0">
                  <a:pos x="12" y="437"/>
                </a:cxn>
                <a:cxn ang="0">
                  <a:pos x="6" y="486"/>
                </a:cxn>
                <a:cxn ang="0">
                  <a:pos x="0" y="535"/>
                </a:cxn>
                <a:cxn ang="0">
                  <a:pos x="0" y="585"/>
                </a:cxn>
                <a:cxn ang="0">
                  <a:pos x="0" y="640"/>
                </a:cxn>
                <a:cxn ang="0">
                  <a:pos x="0" y="689"/>
                </a:cxn>
                <a:cxn ang="0">
                  <a:pos x="6" y="738"/>
                </a:cxn>
                <a:cxn ang="0">
                  <a:pos x="6" y="788"/>
                </a:cxn>
                <a:cxn ang="0">
                  <a:pos x="12" y="837"/>
                </a:cxn>
                <a:cxn ang="0">
                  <a:pos x="19" y="880"/>
                </a:cxn>
                <a:cxn ang="0">
                  <a:pos x="19" y="923"/>
                </a:cxn>
                <a:cxn ang="0">
                  <a:pos x="25" y="954"/>
                </a:cxn>
                <a:cxn ang="0">
                  <a:pos x="62" y="942"/>
                </a:cxn>
                <a:cxn ang="0">
                  <a:pos x="105" y="917"/>
                </a:cxn>
                <a:cxn ang="0">
                  <a:pos x="154" y="886"/>
                </a:cxn>
                <a:cxn ang="0">
                  <a:pos x="203" y="849"/>
                </a:cxn>
                <a:cxn ang="0">
                  <a:pos x="252" y="812"/>
                </a:cxn>
                <a:cxn ang="0">
                  <a:pos x="308" y="769"/>
                </a:cxn>
                <a:cxn ang="0">
                  <a:pos x="357" y="732"/>
                </a:cxn>
                <a:cxn ang="0">
                  <a:pos x="400" y="689"/>
                </a:cxn>
                <a:cxn ang="0">
                  <a:pos x="443" y="652"/>
                </a:cxn>
                <a:cxn ang="0">
                  <a:pos x="474" y="615"/>
                </a:cxn>
                <a:cxn ang="0">
                  <a:pos x="499" y="585"/>
                </a:cxn>
                <a:cxn ang="0">
                  <a:pos x="511" y="560"/>
                </a:cxn>
                <a:cxn ang="0">
                  <a:pos x="517" y="523"/>
                </a:cxn>
                <a:cxn ang="0">
                  <a:pos x="517" y="480"/>
                </a:cxn>
                <a:cxn ang="0">
                  <a:pos x="523" y="431"/>
                </a:cxn>
                <a:cxn ang="0">
                  <a:pos x="523" y="381"/>
                </a:cxn>
                <a:cxn ang="0">
                  <a:pos x="523" y="326"/>
                </a:cxn>
                <a:cxn ang="0">
                  <a:pos x="523" y="271"/>
                </a:cxn>
                <a:cxn ang="0">
                  <a:pos x="523" y="215"/>
                </a:cxn>
                <a:cxn ang="0">
                  <a:pos x="523" y="166"/>
                </a:cxn>
                <a:cxn ang="0">
                  <a:pos x="517" y="111"/>
                </a:cxn>
                <a:cxn ang="0">
                  <a:pos x="517" y="68"/>
                </a:cxn>
                <a:cxn ang="0">
                  <a:pos x="511" y="31"/>
                </a:cxn>
                <a:cxn ang="0">
                  <a:pos x="511" y="0"/>
                </a:cxn>
              </a:cxnLst>
              <a:rect l="0" t="0" r="r" b="b"/>
              <a:pathLst>
                <a:path w="523" h="954">
                  <a:moveTo>
                    <a:pt x="511" y="0"/>
                  </a:moveTo>
                  <a:lnTo>
                    <a:pt x="480" y="6"/>
                  </a:lnTo>
                  <a:lnTo>
                    <a:pt x="449" y="24"/>
                  </a:lnTo>
                  <a:lnTo>
                    <a:pt x="406" y="49"/>
                  </a:lnTo>
                  <a:lnTo>
                    <a:pt x="357" y="74"/>
                  </a:lnTo>
                  <a:lnTo>
                    <a:pt x="308" y="111"/>
                  </a:lnTo>
                  <a:lnTo>
                    <a:pt x="259" y="148"/>
                  </a:lnTo>
                  <a:lnTo>
                    <a:pt x="209" y="185"/>
                  </a:lnTo>
                  <a:lnTo>
                    <a:pt x="160" y="228"/>
                  </a:lnTo>
                  <a:lnTo>
                    <a:pt x="117" y="271"/>
                  </a:lnTo>
                  <a:lnTo>
                    <a:pt x="74" y="314"/>
                  </a:lnTo>
                  <a:lnTo>
                    <a:pt x="43" y="351"/>
                  </a:lnTo>
                  <a:lnTo>
                    <a:pt x="19" y="394"/>
                  </a:lnTo>
                  <a:lnTo>
                    <a:pt x="12" y="437"/>
                  </a:lnTo>
                  <a:lnTo>
                    <a:pt x="6" y="486"/>
                  </a:lnTo>
                  <a:lnTo>
                    <a:pt x="0" y="535"/>
                  </a:lnTo>
                  <a:lnTo>
                    <a:pt x="0" y="585"/>
                  </a:lnTo>
                  <a:lnTo>
                    <a:pt x="0" y="640"/>
                  </a:lnTo>
                  <a:lnTo>
                    <a:pt x="0" y="689"/>
                  </a:lnTo>
                  <a:lnTo>
                    <a:pt x="6" y="738"/>
                  </a:lnTo>
                  <a:lnTo>
                    <a:pt x="6" y="788"/>
                  </a:lnTo>
                  <a:lnTo>
                    <a:pt x="12" y="837"/>
                  </a:lnTo>
                  <a:lnTo>
                    <a:pt x="19" y="880"/>
                  </a:lnTo>
                  <a:lnTo>
                    <a:pt x="19" y="923"/>
                  </a:lnTo>
                  <a:lnTo>
                    <a:pt x="25" y="954"/>
                  </a:lnTo>
                  <a:lnTo>
                    <a:pt x="62" y="942"/>
                  </a:lnTo>
                  <a:lnTo>
                    <a:pt x="105" y="917"/>
                  </a:lnTo>
                  <a:lnTo>
                    <a:pt x="154" y="886"/>
                  </a:lnTo>
                  <a:lnTo>
                    <a:pt x="203" y="849"/>
                  </a:lnTo>
                  <a:lnTo>
                    <a:pt x="252" y="812"/>
                  </a:lnTo>
                  <a:lnTo>
                    <a:pt x="308" y="769"/>
                  </a:lnTo>
                  <a:lnTo>
                    <a:pt x="357" y="732"/>
                  </a:lnTo>
                  <a:lnTo>
                    <a:pt x="400" y="689"/>
                  </a:lnTo>
                  <a:lnTo>
                    <a:pt x="443" y="652"/>
                  </a:lnTo>
                  <a:lnTo>
                    <a:pt x="474" y="615"/>
                  </a:lnTo>
                  <a:lnTo>
                    <a:pt x="499" y="585"/>
                  </a:lnTo>
                  <a:lnTo>
                    <a:pt x="511" y="560"/>
                  </a:lnTo>
                  <a:lnTo>
                    <a:pt x="517" y="523"/>
                  </a:lnTo>
                  <a:lnTo>
                    <a:pt x="517" y="480"/>
                  </a:lnTo>
                  <a:lnTo>
                    <a:pt x="523" y="431"/>
                  </a:lnTo>
                  <a:lnTo>
                    <a:pt x="523" y="381"/>
                  </a:lnTo>
                  <a:lnTo>
                    <a:pt x="523" y="326"/>
                  </a:lnTo>
                  <a:lnTo>
                    <a:pt x="523" y="271"/>
                  </a:lnTo>
                  <a:lnTo>
                    <a:pt x="523" y="215"/>
                  </a:lnTo>
                  <a:lnTo>
                    <a:pt x="523" y="166"/>
                  </a:lnTo>
                  <a:lnTo>
                    <a:pt x="517" y="111"/>
                  </a:lnTo>
                  <a:lnTo>
                    <a:pt x="517" y="68"/>
                  </a:lnTo>
                  <a:lnTo>
                    <a:pt x="511" y="31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Freeform 11"/>
            <p:cNvSpPr>
              <a:spLocks noChangeAspect="1"/>
            </p:cNvSpPr>
            <p:nvPr userDrawn="1"/>
          </p:nvSpPr>
          <p:spPr bwMode="auto">
            <a:xfrm>
              <a:off x="874" y="2380"/>
              <a:ext cx="566" cy="599"/>
            </a:xfrm>
            <a:custGeom>
              <a:avLst/>
              <a:gdLst/>
              <a:ahLst/>
              <a:cxnLst>
                <a:cxn ang="0">
                  <a:pos x="493" y="0"/>
                </a:cxn>
                <a:cxn ang="0">
                  <a:pos x="468" y="12"/>
                </a:cxn>
                <a:cxn ang="0">
                  <a:pos x="431" y="30"/>
                </a:cxn>
                <a:cxn ang="0">
                  <a:pos x="394" y="55"/>
                </a:cxn>
                <a:cxn ang="0">
                  <a:pos x="345" y="86"/>
                </a:cxn>
                <a:cxn ang="0">
                  <a:pos x="290" y="123"/>
                </a:cxn>
                <a:cxn ang="0">
                  <a:pos x="240" y="160"/>
                </a:cxn>
                <a:cxn ang="0">
                  <a:pos x="185" y="203"/>
                </a:cxn>
                <a:cxn ang="0">
                  <a:pos x="136" y="240"/>
                </a:cxn>
                <a:cxn ang="0">
                  <a:pos x="93" y="283"/>
                </a:cxn>
                <a:cxn ang="0">
                  <a:pos x="56" y="320"/>
                </a:cxn>
                <a:cxn ang="0">
                  <a:pos x="25" y="357"/>
                </a:cxn>
                <a:cxn ang="0">
                  <a:pos x="6" y="387"/>
                </a:cxn>
                <a:cxn ang="0">
                  <a:pos x="0" y="523"/>
                </a:cxn>
                <a:cxn ang="0">
                  <a:pos x="499" y="529"/>
                </a:cxn>
                <a:cxn ang="0">
                  <a:pos x="505" y="492"/>
                </a:cxn>
                <a:cxn ang="0">
                  <a:pos x="511" y="449"/>
                </a:cxn>
                <a:cxn ang="0">
                  <a:pos x="517" y="406"/>
                </a:cxn>
                <a:cxn ang="0">
                  <a:pos x="517" y="357"/>
                </a:cxn>
                <a:cxn ang="0">
                  <a:pos x="517" y="307"/>
                </a:cxn>
                <a:cxn ang="0">
                  <a:pos x="517" y="252"/>
                </a:cxn>
                <a:cxn ang="0">
                  <a:pos x="511" y="203"/>
                </a:cxn>
                <a:cxn ang="0">
                  <a:pos x="511" y="153"/>
                </a:cxn>
                <a:cxn ang="0">
                  <a:pos x="505" y="104"/>
                </a:cxn>
                <a:cxn ang="0">
                  <a:pos x="505" y="61"/>
                </a:cxn>
                <a:cxn ang="0">
                  <a:pos x="499" y="30"/>
                </a:cxn>
                <a:cxn ang="0">
                  <a:pos x="493" y="0"/>
                </a:cxn>
              </a:cxnLst>
              <a:rect l="0" t="0" r="r" b="b"/>
              <a:pathLst>
                <a:path w="517" h="529">
                  <a:moveTo>
                    <a:pt x="493" y="0"/>
                  </a:moveTo>
                  <a:lnTo>
                    <a:pt x="468" y="12"/>
                  </a:lnTo>
                  <a:lnTo>
                    <a:pt x="431" y="30"/>
                  </a:lnTo>
                  <a:lnTo>
                    <a:pt x="394" y="55"/>
                  </a:lnTo>
                  <a:lnTo>
                    <a:pt x="345" y="86"/>
                  </a:lnTo>
                  <a:lnTo>
                    <a:pt x="290" y="123"/>
                  </a:lnTo>
                  <a:lnTo>
                    <a:pt x="240" y="160"/>
                  </a:lnTo>
                  <a:lnTo>
                    <a:pt x="185" y="203"/>
                  </a:lnTo>
                  <a:lnTo>
                    <a:pt x="136" y="240"/>
                  </a:lnTo>
                  <a:lnTo>
                    <a:pt x="93" y="283"/>
                  </a:lnTo>
                  <a:lnTo>
                    <a:pt x="56" y="320"/>
                  </a:lnTo>
                  <a:lnTo>
                    <a:pt x="25" y="357"/>
                  </a:lnTo>
                  <a:lnTo>
                    <a:pt x="6" y="387"/>
                  </a:lnTo>
                  <a:lnTo>
                    <a:pt x="0" y="523"/>
                  </a:lnTo>
                  <a:lnTo>
                    <a:pt x="499" y="529"/>
                  </a:lnTo>
                  <a:lnTo>
                    <a:pt x="505" y="492"/>
                  </a:lnTo>
                  <a:lnTo>
                    <a:pt x="511" y="449"/>
                  </a:lnTo>
                  <a:lnTo>
                    <a:pt x="517" y="406"/>
                  </a:lnTo>
                  <a:lnTo>
                    <a:pt x="517" y="357"/>
                  </a:lnTo>
                  <a:lnTo>
                    <a:pt x="517" y="307"/>
                  </a:lnTo>
                  <a:lnTo>
                    <a:pt x="517" y="252"/>
                  </a:lnTo>
                  <a:lnTo>
                    <a:pt x="511" y="203"/>
                  </a:lnTo>
                  <a:lnTo>
                    <a:pt x="511" y="153"/>
                  </a:lnTo>
                  <a:lnTo>
                    <a:pt x="505" y="104"/>
                  </a:lnTo>
                  <a:lnTo>
                    <a:pt x="505" y="61"/>
                  </a:lnTo>
                  <a:lnTo>
                    <a:pt x="499" y="30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Freeform 12"/>
            <p:cNvSpPr>
              <a:spLocks noChangeAspect="1"/>
            </p:cNvSpPr>
            <p:nvPr userDrawn="1"/>
          </p:nvSpPr>
          <p:spPr bwMode="auto">
            <a:xfrm>
              <a:off x="260" y="1550"/>
              <a:ext cx="573" cy="1087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43" y="12"/>
                </a:cxn>
                <a:cxn ang="0">
                  <a:pos x="80" y="25"/>
                </a:cxn>
                <a:cxn ang="0">
                  <a:pos x="123" y="49"/>
                </a:cxn>
                <a:cxn ang="0">
                  <a:pos x="166" y="80"/>
                </a:cxn>
                <a:cxn ang="0">
                  <a:pos x="216" y="111"/>
                </a:cxn>
                <a:cxn ang="0">
                  <a:pos x="265" y="148"/>
                </a:cxn>
                <a:cxn ang="0">
                  <a:pos x="314" y="185"/>
                </a:cxn>
                <a:cxn ang="0">
                  <a:pos x="363" y="228"/>
                </a:cxn>
                <a:cxn ang="0">
                  <a:pos x="413" y="271"/>
                </a:cxn>
                <a:cxn ang="0">
                  <a:pos x="450" y="314"/>
                </a:cxn>
                <a:cxn ang="0">
                  <a:pos x="486" y="357"/>
                </a:cxn>
                <a:cxn ang="0">
                  <a:pos x="511" y="394"/>
                </a:cxn>
                <a:cxn ang="0">
                  <a:pos x="517" y="437"/>
                </a:cxn>
                <a:cxn ang="0">
                  <a:pos x="517" y="486"/>
                </a:cxn>
                <a:cxn ang="0">
                  <a:pos x="523" y="536"/>
                </a:cxn>
                <a:cxn ang="0">
                  <a:pos x="523" y="585"/>
                </a:cxn>
                <a:cxn ang="0">
                  <a:pos x="523" y="640"/>
                </a:cxn>
                <a:cxn ang="0">
                  <a:pos x="523" y="689"/>
                </a:cxn>
                <a:cxn ang="0">
                  <a:pos x="517" y="739"/>
                </a:cxn>
                <a:cxn ang="0">
                  <a:pos x="517" y="788"/>
                </a:cxn>
                <a:cxn ang="0">
                  <a:pos x="511" y="837"/>
                </a:cxn>
                <a:cxn ang="0">
                  <a:pos x="511" y="880"/>
                </a:cxn>
                <a:cxn ang="0">
                  <a:pos x="505" y="923"/>
                </a:cxn>
                <a:cxn ang="0">
                  <a:pos x="499" y="960"/>
                </a:cxn>
                <a:cxn ang="0">
                  <a:pos x="462" y="942"/>
                </a:cxn>
                <a:cxn ang="0">
                  <a:pos x="419" y="917"/>
                </a:cxn>
                <a:cxn ang="0">
                  <a:pos x="376" y="886"/>
                </a:cxn>
                <a:cxn ang="0">
                  <a:pos x="320" y="850"/>
                </a:cxn>
                <a:cxn ang="0">
                  <a:pos x="271" y="813"/>
                </a:cxn>
                <a:cxn ang="0">
                  <a:pos x="216" y="769"/>
                </a:cxn>
                <a:cxn ang="0">
                  <a:pos x="166" y="733"/>
                </a:cxn>
                <a:cxn ang="0">
                  <a:pos x="123" y="689"/>
                </a:cxn>
                <a:cxn ang="0">
                  <a:pos x="80" y="653"/>
                </a:cxn>
                <a:cxn ang="0">
                  <a:pos x="50" y="616"/>
                </a:cxn>
                <a:cxn ang="0">
                  <a:pos x="31" y="585"/>
                </a:cxn>
                <a:cxn ang="0">
                  <a:pos x="19" y="560"/>
                </a:cxn>
                <a:cxn ang="0">
                  <a:pos x="13" y="523"/>
                </a:cxn>
                <a:cxn ang="0">
                  <a:pos x="6" y="480"/>
                </a:cxn>
                <a:cxn ang="0">
                  <a:pos x="6" y="437"/>
                </a:cxn>
                <a:cxn ang="0">
                  <a:pos x="0" y="382"/>
                </a:cxn>
                <a:cxn ang="0">
                  <a:pos x="0" y="326"/>
                </a:cxn>
                <a:cxn ang="0">
                  <a:pos x="0" y="271"/>
                </a:cxn>
                <a:cxn ang="0">
                  <a:pos x="0" y="216"/>
                </a:cxn>
                <a:cxn ang="0">
                  <a:pos x="6" y="166"/>
                </a:cxn>
                <a:cxn ang="0">
                  <a:pos x="6" y="117"/>
                </a:cxn>
                <a:cxn ang="0">
                  <a:pos x="13" y="68"/>
                </a:cxn>
                <a:cxn ang="0">
                  <a:pos x="13" y="31"/>
                </a:cxn>
                <a:cxn ang="0">
                  <a:pos x="19" y="0"/>
                </a:cxn>
              </a:cxnLst>
              <a:rect l="0" t="0" r="r" b="b"/>
              <a:pathLst>
                <a:path w="523" h="960">
                  <a:moveTo>
                    <a:pt x="19" y="0"/>
                  </a:moveTo>
                  <a:lnTo>
                    <a:pt x="43" y="12"/>
                  </a:lnTo>
                  <a:lnTo>
                    <a:pt x="80" y="25"/>
                  </a:lnTo>
                  <a:lnTo>
                    <a:pt x="123" y="49"/>
                  </a:lnTo>
                  <a:lnTo>
                    <a:pt x="166" y="80"/>
                  </a:lnTo>
                  <a:lnTo>
                    <a:pt x="216" y="111"/>
                  </a:lnTo>
                  <a:lnTo>
                    <a:pt x="265" y="148"/>
                  </a:lnTo>
                  <a:lnTo>
                    <a:pt x="314" y="185"/>
                  </a:lnTo>
                  <a:lnTo>
                    <a:pt x="363" y="228"/>
                  </a:lnTo>
                  <a:lnTo>
                    <a:pt x="413" y="271"/>
                  </a:lnTo>
                  <a:lnTo>
                    <a:pt x="450" y="314"/>
                  </a:lnTo>
                  <a:lnTo>
                    <a:pt x="486" y="357"/>
                  </a:lnTo>
                  <a:lnTo>
                    <a:pt x="511" y="394"/>
                  </a:lnTo>
                  <a:lnTo>
                    <a:pt x="517" y="437"/>
                  </a:lnTo>
                  <a:lnTo>
                    <a:pt x="517" y="486"/>
                  </a:lnTo>
                  <a:lnTo>
                    <a:pt x="523" y="536"/>
                  </a:lnTo>
                  <a:lnTo>
                    <a:pt x="523" y="585"/>
                  </a:lnTo>
                  <a:lnTo>
                    <a:pt x="523" y="640"/>
                  </a:lnTo>
                  <a:lnTo>
                    <a:pt x="523" y="689"/>
                  </a:lnTo>
                  <a:lnTo>
                    <a:pt x="517" y="739"/>
                  </a:lnTo>
                  <a:lnTo>
                    <a:pt x="517" y="788"/>
                  </a:lnTo>
                  <a:lnTo>
                    <a:pt x="511" y="837"/>
                  </a:lnTo>
                  <a:lnTo>
                    <a:pt x="511" y="880"/>
                  </a:lnTo>
                  <a:lnTo>
                    <a:pt x="505" y="923"/>
                  </a:lnTo>
                  <a:lnTo>
                    <a:pt x="499" y="960"/>
                  </a:lnTo>
                  <a:lnTo>
                    <a:pt x="462" y="942"/>
                  </a:lnTo>
                  <a:lnTo>
                    <a:pt x="419" y="917"/>
                  </a:lnTo>
                  <a:lnTo>
                    <a:pt x="376" y="886"/>
                  </a:lnTo>
                  <a:lnTo>
                    <a:pt x="320" y="850"/>
                  </a:lnTo>
                  <a:lnTo>
                    <a:pt x="271" y="813"/>
                  </a:lnTo>
                  <a:lnTo>
                    <a:pt x="216" y="769"/>
                  </a:lnTo>
                  <a:lnTo>
                    <a:pt x="166" y="733"/>
                  </a:lnTo>
                  <a:lnTo>
                    <a:pt x="123" y="689"/>
                  </a:lnTo>
                  <a:lnTo>
                    <a:pt x="80" y="653"/>
                  </a:lnTo>
                  <a:lnTo>
                    <a:pt x="50" y="616"/>
                  </a:lnTo>
                  <a:lnTo>
                    <a:pt x="31" y="585"/>
                  </a:lnTo>
                  <a:lnTo>
                    <a:pt x="19" y="560"/>
                  </a:lnTo>
                  <a:lnTo>
                    <a:pt x="13" y="523"/>
                  </a:lnTo>
                  <a:lnTo>
                    <a:pt x="6" y="480"/>
                  </a:lnTo>
                  <a:lnTo>
                    <a:pt x="6" y="437"/>
                  </a:lnTo>
                  <a:lnTo>
                    <a:pt x="0" y="382"/>
                  </a:lnTo>
                  <a:lnTo>
                    <a:pt x="0" y="326"/>
                  </a:lnTo>
                  <a:lnTo>
                    <a:pt x="0" y="271"/>
                  </a:lnTo>
                  <a:lnTo>
                    <a:pt x="0" y="216"/>
                  </a:lnTo>
                  <a:lnTo>
                    <a:pt x="6" y="166"/>
                  </a:lnTo>
                  <a:lnTo>
                    <a:pt x="6" y="117"/>
                  </a:lnTo>
                  <a:lnTo>
                    <a:pt x="13" y="68"/>
                  </a:lnTo>
                  <a:lnTo>
                    <a:pt x="13" y="3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Freeform 13"/>
            <p:cNvSpPr>
              <a:spLocks noChangeAspect="1"/>
            </p:cNvSpPr>
            <p:nvPr userDrawn="1"/>
          </p:nvSpPr>
          <p:spPr bwMode="auto">
            <a:xfrm>
              <a:off x="260" y="2365"/>
              <a:ext cx="560" cy="614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50" y="13"/>
                </a:cxn>
                <a:cxn ang="0">
                  <a:pos x="80" y="25"/>
                </a:cxn>
                <a:cxn ang="0">
                  <a:pos x="123" y="49"/>
                </a:cxn>
                <a:cxn ang="0">
                  <a:pos x="173" y="80"/>
                </a:cxn>
                <a:cxn ang="0">
                  <a:pos x="216" y="111"/>
                </a:cxn>
                <a:cxn ang="0">
                  <a:pos x="271" y="148"/>
                </a:cxn>
                <a:cxn ang="0">
                  <a:pos x="320" y="185"/>
                </a:cxn>
                <a:cxn ang="0">
                  <a:pos x="363" y="228"/>
                </a:cxn>
                <a:cxn ang="0">
                  <a:pos x="413" y="271"/>
                </a:cxn>
                <a:cxn ang="0">
                  <a:pos x="450" y="308"/>
                </a:cxn>
                <a:cxn ang="0">
                  <a:pos x="486" y="351"/>
                </a:cxn>
                <a:cxn ang="0">
                  <a:pos x="505" y="388"/>
                </a:cxn>
                <a:cxn ang="0">
                  <a:pos x="511" y="542"/>
                </a:cxn>
                <a:cxn ang="0">
                  <a:pos x="499" y="542"/>
                </a:cxn>
                <a:cxn ang="0">
                  <a:pos x="474" y="542"/>
                </a:cxn>
                <a:cxn ang="0">
                  <a:pos x="431" y="542"/>
                </a:cxn>
                <a:cxn ang="0">
                  <a:pos x="382" y="542"/>
                </a:cxn>
                <a:cxn ang="0">
                  <a:pos x="320" y="542"/>
                </a:cxn>
                <a:cxn ang="0">
                  <a:pos x="265" y="542"/>
                </a:cxn>
                <a:cxn ang="0">
                  <a:pos x="203" y="542"/>
                </a:cxn>
                <a:cxn ang="0">
                  <a:pos x="142" y="542"/>
                </a:cxn>
                <a:cxn ang="0">
                  <a:pos x="93" y="542"/>
                </a:cxn>
                <a:cxn ang="0">
                  <a:pos x="50" y="542"/>
                </a:cxn>
                <a:cxn ang="0">
                  <a:pos x="25" y="542"/>
                </a:cxn>
                <a:cxn ang="0">
                  <a:pos x="13" y="542"/>
                </a:cxn>
                <a:cxn ang="0">
                  <a:pos x="13" y="505"/>
                </a:cxn>
                <a:cxn ang="0">
                  <a:pos x="6" y="462"/>
                </a:cxn>
                <a:cxn ang="0">
                  <a:pos x="0" y="413"/>
                </a:cxn>
                <a:cxn ang="0">
                  <a:pos x="0" y="363"/>
                </a:cxn>
                <a:cxn ang="0">
                  <a:pos x="0" y="314"/>
                </a:cxn>
                <a:cxn ang="0">
                  <a:pos x="0" y="259"/>
                </a:cxn>
                <a:cxn ang="0">
                  <a:pos x="6" y="210"/>
                </a:cxn>
                <a:cxn ang="0">
                  <a:pos x="6" y="160"/>
                </a:cxn>
                <a:cxn ang="0">
                  <a:pos x="13" y="111"/>
                </a:cxn>
                <a:cxn ang="0">
                  <a:pos x="13" y="68"/>
                </a:cxn>
                <a:cxn ang="0">
                  <a:pos x="19" y="31"/>
                </a:cxn>
                <a:cxn ang="0">
                  <a:pos x="19" y="0"/>
                </a:cxn>
              </a:cxnLst>
              <a:rect l="0" t="0" r="r" b="b"/>
              <a:pathLst>
                <a:path w="511" h="542">
                  <a:moveTo>
                    <a:pt x="19" y="0"/>
                  </a:moveTo>
                  <a:lnTo>
                    <a:pt x="50" y="13"/>
                  </a:lnTo>
                  <a:lnTo>
                    <a:pt x="80" y="25"/>
                  </a:lnTo>
                  <a:lnTo>
                    <a:pt x="123" y="49"/>
                  </a:lnTo>
                  <a:lnTo>
                    <a:pt x="173" y="80"/>
                  </a:lnTo>
                  <a:lnTo>
                    <a:pt x="216" y="111"/>
                  </a:lnTo>
                  <a:lnTo>
                    <a:pt x="271" y="148"/>
                  </a:lnTo>
                  <a:lnTo>
                    <a:pt x="320" y="185"/>
                  </a:lnTo>
                  <a:lnTo>
                    <a:pt x="363" y="228"/>
                  </a:lnTo>
                  <a:lnTo>
                    <a:pt x="413" y="271"/>
                  </a:lnTo>
                  <a:lnTo>
                    <a:pt x="450" y="308"/>
                  </a:lnTo>
                  <a:lnTo>
                    <a:pt x="486" y="351"/>
                  </a:lnTo>
                  <a:lnTo>
                    <a:pt x="505" y="388"/>
                  </a:lnTo>
                  <a:lnTo>
                    <a:pt x="511" y="542"/>
                  </a:lnTo>
                  <a:lnTo>
                    <a:pt x="499" y="542"/>
                  </a:lnTo>
                  <a:lnTo>
                    <a:pt x="474" y="542"/>
                  </a:lnTo>
                  <a:lnTo>
                    <a:pt x="431" y="542"/>
                  </a:lnTo>
                  <a:lnTo>
                    <a:pt x="382" y="542"/>
                  </a:lnTo>
                  <a:lnTo>
                    <a:pt x="320" y="542"/>
                  </a:lnTo>
                  <a:lnTo>
                    <a:pt x="265" y="542"/>
                  </a:lnTo>
                  <a:lnTo>
                    <a:pt x="203" y="542"/>
                  </a:lnTo>
                  <a:lnTo>
                    <a:pt x="142" y="542"/>
                  </a:lnTo>
                  <a:lnTo>
                    <a:pt x="93" y="542"/>
                  </a:lnTo>
                  <a:lnTo>
                    <a:pt x="50" y="542"/>
                  </a:lnTo>
                  <a:lnTo>
                    <a:pt x="25" y="542"/>
                  </a:lnTo>
                  <a:lnTo>
                    <a:pt x="13" y="542"/>
                  </a:lnTo>
                  <a:lnTo>
                    <a:pt x="13" y="505"/>
                  </a:lnTo>
                  <a:lnTo>
                    <a:pt x="6" y="462"/>
                  </a:lnTo>
                  <a:lnTo>
                    <a:pt x="0" y="413"/>
                  </a:lnTo>
                  <a:lnTo>
                    <a:pt x="0" y="363"/>
                  </a:lnTo>
                  <a:lnTo>
                    <a:pt x="0" y="314"/>
                  </a:lnTo>
                  <a:lnTo>
                    <a:pt x="0" y="259"/>
                  </a:lnTo>
                  <a:lnTo>
                    <a:pt x="6" y="210"/>
                  </a:lnTo>
                  <a:lnTo>
                    <a:pt x="6" y="160"/>
                  </a:lnTo>
                  <a:lnTo>
                    <a:pt x="13" y="111"/>
                  </a:lnTo>
                  <a:lnTo>
                    <a:pt x="13" y="68"/>
                  </a:lnTo>
                  <a:lnTo>
                    <a:pt x="19" y="3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Freeform 14"/>
            <p:cNvSpPr>
              <a:spLocks noChangeAspect="1"/>
            </p:cNvSpPr>
            <p:nvPr/>
          </p:nvSpPr>
          <p:spPr bwMode="auto">
            <a:xfrm>
              <a:off x="1501" y="1592"/>
              <a:ext cx="573" cy="108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43" y="6"/>
                </a:cxn>
                <a:cxn ang="0">
                  <a:pos x="73" y="25"/>
                </a:cxn>
                <a:cxn ang="0">
                  <a:pos x="117" y="49"/>
                </a:cxn>
                <a:cxn ang="0">
                  <a:pos x="166" y="74"/>
                </a:cxn>
                <a:cxn ang="0">
                  <a:pos x="215" y="111"/>
                </a:cxn>
                <a:cxn ang="0">
                  <a:pos x="264" y="148"/>
                </a:cxn>
                <a:cxn ang="0">
                  <a:pos x="313" y="185"/>
                </a:cxn>
                <a:cxn ang="0">
                  <a:pos x="363" y="228"/>
                </a:cxn>
                <a:cxn ang="0">
                  <a:pos x="406" y="271"/>
                </a:cxn>
                <a:cxn ang="0">
                  <a:pos x="449" y="314"/>
                </a:cxn>
                <a:cxn ang="0">
                  <a:pos x="480" y="351"/>
                </a:cxn>
                <a:cxn ang="0">
                  <a:pos x="504" y="394"/>
                </a:cxn>
                <a:cxn ang="0">
                  <a:pos x="510" y="437"/>
                </a:cxn>
                <a:cxn ang="0">
                  <a:pos x="517" y="486"/>
                </a:cxn>
                <a:cxn ang="0">
                  <a:pos x="517" y="536"/>
                </a:cxn>
                <a:cxn ang="0">
                  <a:pos x="523" y="585"/>
                </a:cxn>
                <a:cxn ang="0">
                  <a:pos x="523" y="634"/>
                </a:cxn>
                <a:cxn ang="0">
                  <a:pos x="517" y="689"/>
                </a:cxn>
                <a:cxn ang="0">
                  <a:pos x="517" y="739"/>
                </a:cxn>
                <a:cxn ang="0">
                  <a:pos x="517" y="788"/>
                </a:cxn>
                <a:cxn ang="0">
                  <a:pos x="510" y="837"/>
                </a:cxn>
                <a:cxn ang="0">
                  <a:pos x="504" y="880"/>
                </a:cxn>
                <a:cxn ang="0">
                  <a:pos x="498" y="917"/>
                </a:cxn>
                <a:cxn ang="0">
                  <a:pos x="498" y="954"/>
                </a:cxn>
                <a:cxn ang="0">
                  <a:pos x="461" y="942"/>
                </a:cxn>
                <a:cxn ang="0">
                  <a:pos x="418" y="917"/>
                </a:cxn>
                <a:cxn ang="0">
                  <a:pos x="369" y="886"/>
                </a:cxn>
                <a:cxn ang="0">
                  <a:pos x="320" y="849"/>
                </a:cxn>
                <a:cxn ang="0">
                  <a:pos x="270" y="813"/>
                </a:cxn>
                <a:cxn ang="0">
                  <a:pos x="215" y="769"/>
                </a:cxn>
                <a:cxn ang="0">
                  <a:pos x="166" y="726"/>
                </a:cxn>
                <a:cxn ang="0">
                  <a:pos x="123" y="689"/>
                </a:cxn>
                <a:cxn ang="0">
                  <a:pos x="80" y="652"/>
                </a:cxn>
                <a:cxn ang="0">
                  <a:pos x="49" y="616"/>
                </a:cxn>
                <a:cxn ang="0">
                  <a:pos x="24" y="585"/>
                </a:cxn>
                <a:cxn ang="0">
                  <a:pos x="12" y="560"/>
                </a:cxn>
                <a:cxn ang="0">
                  <a:pos x="6" y="523"/>
                </a:cxn>
                <a:cxn ang="0">
                  <a:pos x="6" y="480"/>
                </a:cxn>
                <a:cxn ang="0">
                  <a:pos x="0" y="431"/>
                </a:cxn>
                <a:cxn ang="0">
                  <a:pos x="0" y="382"/>
                </a:cxn>
                <a:cxn ang="0">
                  <a:pos x="0" y="326"/>
                </a:cxn>
                <a:cxn ang="0">
                  <a:pos x="0" y="271"/>
                </a:cxn>
                <a:cxn ang="0">
                  <a:pos x="0" y="215"/>
                </a:cxn>
                <a:cxn ang="0">
                  <a:pos x="0" y="160"/>
                </a:cxn>
                <a:cxn ang="0">
                  <a:pos x="6" y="111"/>
                </a:cxn>
                <a:cxn ang="0">
                  <a:pos x="6" y="68"/>
                </a:cxn>
                <a:cxn ang="0">
                  <a:pos x="12" y="31"/>
                </a:cxn>
                <a:cxn ang="0">
                  <a:pos x="12" y="0"/>
                </a:cxn>
              </a:cxnLst>
              <a:rect l="0" t="0" r="r" b="b"/>
              <a:pathLst>
                <a:path w="523" h="954">
                  <a:moveTo>
                    <a:pt x="12" y="0"/>
                  </a:moveTo>
                  <a:lnTo>
                    <a:pt x="43" y="6"/>
                  </a:lnTo>
                  <a:lnTo>
                    <a:pt x="73" y="25"/>
                  </a:lnTo>
                  <a:lnTo>
                    <a:pt x="117" y="49"/>
                  </a:lnTo>
                  <a:lnTo>
                    <a:pt x="166" y="74"/>
                  </a:lnTo>
                  <a:lnTo>
                    <a:pt x="215" y="111"/>
                  </a:lnTo>
                  <a:lnTo>
                    <a:pt x="264" y="148"/>
                  </a:lnTo>
                  <a:lnTo>
                    <a:pt x="313" y="185"/>
                  </a:lnTo>
                  <a:lnTo>
                    <a:pt x="363" y="228"/>
                  </a:lnTo>
                  <a:lnTo>
                    <a:pt x="406" y="271"/>
                  </a:lnTo>
                  <a:lnTo>
                    <a:pt x="449" y="314"/>
                  </a:lnTo>
                  <a:lnTo>
                    <a:pt x="480" y="351"/>
                  </a:lnTo>
                  <a:lnTo>
                    <a:pt x="504" y="394"/>
                  </a:lnTo>
                  <a:lnTo>
                    <a:pt x="510" y="437"/>
                  </a:lnTo>
                  <a:lnTo>
                    <a:pt x="517" y="486"/>
                  </a:lnTo>
                  <a:lnTo>
                    <a:pt x="517" y="536"/>
                  </a:lnTo>
                  <a:lnTo>
                    <a:pt x="523" y="585"/>
                  </a:lnTo>
                  <a:lnTo>
                    <a:pt x="523" y="634"/>
                  </a:lnTo>
                  <a:lnTo>
                    <a:pt x="517" y="689"/>
                  </a:lnTo>
                  <a:lnTo>
                    <a:pt x="517" y="739"/>
                  </a:lnTo>
                  <a:lnTo>
                    <a:pt x="517" y="788"/>
                  </a:lnTo>
                  <a:lnTo>
                    <a:pt x="510" y="837"/>
                  </a:lnTo>
                  <a:lnTo>
                    <a:pt x="504" y="880"/>
                  </a:lnTo>
                  <a:lnTo>
                    <a:pt x="498" y="917"/>
                  </a:lnTo>
                  <a:lnTo>
                    <a:pt x="498" y="954"/>
                  </a:lnTo>
                  <a:lnTo>
                    <a:pt x="461" y="942"/>
                  </a:lnTo>
                  <a:lnTo>
                    <a:pt x="418" y="917"/>
                  </a:lnTo>
                  <a:lnTo>
                    <a:pt x="369" y="886"/>
                  </a:lnTo>
                  <a:lnTo>
                    <a:pt x="320" y="849"/>
                  </a:lnTo>
                  <a:lnTo>
                    <a:pt x="270" y="813"/>
                  </a:lnTo>
                  <a:lnTo>
                    <a:pt x="215" y="769"/>
                  </a:lnTo>
                  <a:lnTo>
                    <a:pt x="166" y="726"/>
                  </a:lnTo>
                  <a:lnTo>
                    <a:pt x="123" y="689"/>
                  </a:lnTo>
                  <a:lnTo>
                    <a:pt x="80" y="652"/>
                  </a:lnTo>
                  <a:lnTo>
                    <a:pt x="49" y="616"/>
                  </a:lnTo>
                  <a:lnTo>
                    <a:pt x="24" y="585"/>
                  </a:lnTo>
                  <a:lnTo>
                    <a:pt x="12" y="560"/>
                  </a:lnTo>
                  <a:lnTo>
                    <a:pt x="6" y="523"/>
                  </a:lnTo>
                  <a:lnTo>
                    <a:pt x="6" y="480"/>
                  </a:lnTo>
                  <a:lnTo>
                    <a:pt x="0" y="431"/>
                  </a:lnTo>
                  <a:lnTo>
                    <a:pt x="0" y="382"/>
                  </a:lnTo>
                  <a:lnTo>
                    <a:pt x="0" y="326"/>
                  </a:lnTo>
                  <a:lnTo>
                    <a:pt x="0" y="271"/>
                  </a:lnTo>
                  <a:lnTo>
                    <a:pt x="0" y="215"/>
                  </a:lnTo>
                  <a:lnTo>
                    <a:pt x="0" y="160"/>
                  </a:lnTo>
                  <a:lnTo>
                    <a:pt x="6" y="111"/>
                  </a:lnTo>
                  <a:lnTo>
                    <a:pt x="6" y="68"/>
                  </a:lnTo>
                  <a:lnTo>
                    <a:pt x="12" y="3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Freeform 15"/>
            <p:cNvSpPr>
              <a:spLocks noChangeAspect="1"/>
            </p:cNvSpPr>
            <p:nvPr/>
          </p:nvSpPr>
          <p:spPr bwMode="auto">
            <a:xfrm>
              <a:off x="1494" y="2380"/>
              <a:ext cx="559" cy="599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50" y="6"/>
                </a:cxn>
                <a:cxn ang="0">
                  <a:pos x="80" y="24"/>
                </a:cxn>
                <a:cxn ang="0">
                  <a:pos x="124" y="49"/>
                </a:cxn>
                <a:cxn ang="0">
                  <a:pos x="173" y="80"/>
                </a:cxn>
                <a:cxn ang="0">
                  <a:pos x="222" y="110"/>
                </a:cxn>
                <a:cxn ang="0">
                  <a:pos x="271" y="147"/>
                </a:cxn>
                <a:cxn ang="0">
                  <a:pos x="320" y="184"/>
                </a:cxn>
                <a:cxn ang="0">
                  <a:pos x="370" y="227"/>
                </a:cxn>
                <a:cxn ang="0">
                  <a:pos x="413" y="270"/>
                </a:cxn>
                <a:cxn ang="0">
                  <a:pos x="456" y="313"/>
                </a:cxn>
                <a:cxn ang="0">
                  <a:pos x="487" y="350"/>
                </a:cxn>
                <a:cxn ang="0">
                  <a:pos x="511" y="393"/>
                </a:cxn>
                <a:cxn ang="0">
                  <a:pos x="511" y="529"/>
                </a:cxn>
                <a:cxn ang="0">
                  <a:pos x="13" y="529"/>
                </a:cxn>
                <a:cxn ang="0">
                  <a:pos x="7" y="492"/>
                </a:cxn>
                <a:cxn ang="0">
                  <a:pos x="7" y="449"/>
                </a:cxn>
                <a:cxn ang="0">
                  <a:pos x="0" y="406"/>
                </a:cxn>
                <a:cxn ang="0">
                  <a:pos x="0" y="357"/>
                </a:cxn>
                <a:cxn ang="0">
                  <a:pos x="0" y="307"/>
                </a:cxn>
                <a:cxn ang="0">
                  <a:pos x="0" y="252"/>
                </a:cxn>
                <a:cxn ang="0">
                  <a:pos x="0" y="203"/>
                </a:cxn>
                <a:cxn ang="0">
                  <a:pos x="7" y="153"/>
                </a:cxn>
                <a:cxn ang="0">
                  <a:pos x="7" y="110"/>
                </a:cxn>
                <a:cxn ang="0">
                  <a:pos x="13" y="67"/>
                </a:cxn>
                <a:cxn ang="0">
                  <a:pos x="19" y="30"/>
                </a:cxn>
                <a:cxn ang="0">
                  <a:pos x="19" y="0"/>
                </a:cxn>
              </a:cxnLst>
              <a:rect l="0" t="0" r="r" b="b"/>
              <a:pathLst>
                <a:path w="511" h="529">
                  <a:moveTo>
                    <a:pt x="19" y="0"/>
                  </a:moveTo>
                  <a:lnTo>
                    <a:pt x="50" y="6"/>
                  </a:lnTo>
                  <a:lnTo>
                    <a:pt x="80" y="24"/>
                  </a:lnTo>
                  <a:lnTo>
                    <a:pt x="124" y="49"/>
                  </a:lnTo>
                  <a:lnTo>
                    <a:pt x="173" y="80"/>
                  </a:lnTo>
                  <a:lnTo>
                    <a:pt x="222" y="110"/>
                  </a:lnTo>
                  <a:lnTo>
                    <a:pt x="271" y="147"/>
                  </a:lnTo>
                  <a:lnTo>
                    <a:pt x="320" y="184"/>
                  </a:lnTo>
                  <a:lnTo>
                    <a:pt x="370" y="227"/>
                  </a:lnTo>
                  <a:lnTo>
                    <a:pt x="413" y="270"/>
                  </a:lnTo>
                  <a:lnTo>
                    <a:pt x="456" y="313"/>
                  </a:lnTo>
                  <a:lnTo>
                    <a:pt x="487" y="350"/>
                  </a:lnTo>
                  <a:lnTo>
                    <a:pt x="511" y="393"/>
                  </a:lnTo>
                  <a:lnTo>
                    <a:pt x="511" y="529"/>
                  </a:lnTo>
                  <a:lnTo>
                    <a:pt x="13" y="529"/>
                  </a:lnTo>
                  <a:lnTo>
                    <a:pt x="7" y="492"/>
                  </a:lnTo>
                  <a:lnTo>
                    <a:pt x="7" y="449"/>
                  </a:lnTo>
                  <a:lnTo>
                    <a:pt x="0" y="406"/>
                  </a:lnTo>
                  <a:lnTo>
                    <a:pt x="0" y="357"/>
                  </a:lnTo>
                  <a:lnTo>
                    <a:pt x="0" y="307"/>
                  </a:lnTo>
                  <a:lnTo>
                    <a:pt x="0" y="252"/>
                  </a:lnTo>
                  <a:lnTo>
                    <a:pt x="0" y="203"/>
                  </a:lnTo>
                  <a:lnTo>
                    <a:pt x="7" y="153"/>
                  </a:lnTo>
                  <a:lnTo>
                    <a:pt x="7" y="110"/>
                  </a:lnTo>
                  <a:lnTo>
                    <a:pt x="13" y="67"/>
                  </a:lnTo>
                  <a:lnTo>
                    <a:pt x="19" y="3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Freeform 16"/>
            <p:cNvSpPr>
              <a:spLocks noChangeAspect="1"/>
            </p:cNvSpPr>
            <p:nvPr/>
          </p:nvSpPr>
          <p:spPr bwMode="auto">
            <a:xfrm>
              <a:off x="860" y="783"/>
              <a:ext cx="573" cy="1087"/>
            </a:xfrm>
            <a:custGeom>
              <a:avLst/>
              <a:gdLst/>
              <a:ahLst/>
              <a:cxnLst>
                <a:cxn ang="0">
                  <a:pos x="505" y="0"/>
                </a:cxn>
                <a:cxn ang="0">
                  <a:pos x="480" y="6"/>
                </a:cxn>
                <a:cxn ang="0">
                  <a:pos x="443" y="25"/>
                </a:cxn>
                <a:cxn ang="0">
                  <a:pos x="400" y="49"/>
                </a:cxn>
                <a:cxn ang="0">
                  <a:pos x="357" y="74"/>
                </a:cxn>
                <a:cxn ang="0">
                  <a:pos x="308" y="111"/>
                </a:cxn>
                <a:cxn ang="0">
                  <a:pos x="258" y="148"/>
                </a:cxn>
                <a:cxn ang="0">
                  <a:pos x="203" y="185"/>
                </a:cxn>
                <a:cxn ang="0">
                  <a:pos x="160" y="228"/>
                </a:cxn>
                <a:cxn ang="0">
                  <a:pos x="111" y="271"/>
                </a:cxn>
                <a:cxn ang="0">
                  <a:pos x="74" y="314"/>
                </a:cxn>
                <a:cxn ang="0">
                  <a:pos x="37" y="351"/>
                </a:cxn>
                <a:cxn ang="0">
                  <a:pos x="12" y="394"/>
                </a:cxn>
                <a:cxn ang="0">
                  <a:pos x="6" y="437"/>
                </a:cxn>
                <a:cxn ang="0">
                  <a:pos x="6" y="486"/>
                </a:cxn>
                <a:cxn ang="0">
                  <a:pos x="0" y="535"/>
                </a:cxn>
                <a:cxn ang="0">
                  <a:pos x="0" y="585"/>
                </a:cxn>
                <a:cxn ang="0">
                  <a:pos x="0" y="640"/>
                </a:cxn>
                <a:cxn ang="0">
                  <a:pos x="0" y="689"/>
                </a:cxn>
                <a:cxn ang="0">
                  <a:pos x="0" y="739"/>
                </a:cxn>
                <a:cxn ang="0">
                  <a:pos x="6" y="788"/>
                </a:cxn>
                <a:cxn ang="0">
                  <a:pos x="12" y="837"/>
                </a:cxn>
                <a:cxn ang="0">
                  <a:pos x="12" y="880"/>
                </a:cxn>
                <a:cxn ang="0">
                  <a:pos x="18" y="923"/>
                </a:cxn>
                <a:cxn ang="0">
                  <a:pos x="25" y="960"/>
                </a:cxn>
                <a:cxn ang="0">
                  <a:pos x="62" y="942"/>
                </a:cxn>
                <a:cxn ang="0">
                  <a:pos x="98" y="917"/>
                </a:cxn>
                <a:cxn ang="0">
                  <a:pos x="148" y="886"/>
                </a:cxn>
                <a:cxn ang="0">
                  <a:pos x="197" y="849"/>
                </a:cxn>
                <a:cxn ang="0">
                  <a:pos x="252" y="812"/>
                </a:cxn>
                <a:cxn ang="0">
                  <a:pos x="302" y="769"/>
                </a:cxn>
                <a:cxn ang="0">
                  <a:pos x="357" y="732"/>
                </a:cxn>
                <a:cxn ang="0">
                  <a:pos x="400" y="689"/>
                </a:cxn>
                <a:cxn ang="0">
                  <a:pos x="437" y="652"/>
                </a:cxn>
                <a:cxn ang="0">
                  <a:pos x="474" y="616"/>
                </a:cxn>
                <a:cxn ang="0">
                  <a:pos x="492" y="585"/>
                </a:cxn>
                <a:cxn ang="0">
                  <a:pos x="505" y="560"/>
                </a:cxn>
                <a:cxn ang="0">
                  <a:pos x="511" y="523"/>
                </a:cxn>
                <a:cxn ang="0">
                  <a:pos x="517" y="480"/>
                </a:cxn>
                <a:cxn ang="0">
                  <a:pos x="517" y="431"/>
                </a:cxn>
                <a:cxn ang="0">
                  <a:pos x="523" y="382"/>
                </a:cxn>
                <a:cxn ang="0">
                  <a:pos x="523" y="326"/>
                </a:cxn>
                <a:cxn ang="0">
                  <a:pos x="523" y="271"/>
                </a:cxn>
                <a:cxn ang="0">
                  <a:pos x="523" y="215"/>
                </a:cxn>
                <a:cxn ang="0">
                  <a:pos x="517" y="166"/>
                </a:cxn>
                <a:cxn ang="0">
                  <a:pos x="517" y="111"/>
                </a:cxn>
                <a:cxn ang="0">
                  <a:pos x="511" y="68"/>
                </a:cxn>
                <a:cxn ang="0">
                  <a:pos x="511" y="31"/>
                </a:cxn>
                <a:cxn ang="0">
                  <a:pos x="505" y="0"/>
                </a:cxn>
              </a:cxnLst>
              <a:rect l="0" t="0" r="r" b="b"/>
              <a:pathLst>
                <a:path w="523" h="960">
                  <a:moveTo>
                    <a:pt x="505" y="0"/>
                  </a:moveTo>
                  <a:lnTo>
                    <a:pt x="480" y="6"/>
                  </a:lnTo>
                  <a:lnTo>
                    <a:pt x="443" y="25"/>
                  </a:lnTo>
                  <a:lnTo>
                    <a:pt x="400" y="49"/>
                  </a:lnTo>
                  <a:lnTo>
                    <a:pt x="357" y="74"/>
                  </a:lnTo>
                  <a:lnTo>
                    <a:pt x="308" y="111"/>
                  </a:lnTo>
                  <a:lnTo>
                    <a:pt x="258" y="148"/>
                  </a:lnTo>
                  <a:lnTo>
                    <a:pt x="203" y="185"/>
                  </a:lnTo>
                  <a:lnTo>
                    <a:pt x="160" y="228"/>
                  </a:lnTo>
                  <a:lnTo>
                    <a:pt x="111" y="271"/>
                  </a:lnTo>
                  <a:lnTo>
                    <a:pt x="74" y="314"/>
                  </a:lnTo>
                  <a:lnTo>
                    <a:pt x="37" y="351"/>
                  </a:lnTo>
                  <a:lnTo>
                    <a:pt x="12" y="394"/>
                  </a:lnTo>
                  <a:lnTo>
                    <a:pt x="6" y="437"/>
                  </a:lnTo>
                  <a:lnTo>
                    <a:pt x="6" y="486"/>
                  </a:lnTo>
                  <a:lnTo>
                    <a:pt x="0" y="535"/>
                  </a:lnTo>
                  <a:lnTo>
                    <a:pt x="0" y="585"/>
                  </a:lnTo>
                  <a:lnTo>
                    <a:pt x="0" y="640"/>
                  </a:lnTo>
                  <a:lnTo>
                    <a:pt x="0" y="689"/>
                  </a:lnTo>
                  <a:lnTo>
                    <a:pt x="0" y="739"/>
                  </a:lnTo>
                  <a:lnTo>
                    <a:pt x="6" y="788"/>
                  </a:lnTo>
                  <a:lnTo>
                    <a:pt x="12" y="837"/>
                  </a:lnTo>
                  <a:lnTo>
                    <a:pt x="12" y="880"/>
                  </a:lnTo>
                  <a:lnTo>
                    <a:pt x="18" y="923"/>
                  </a:lnTo>
                  <a:lnTo>
                    <a:pt x="25" y="960"/>
                  </a:lnTo>
                  <a:lnTo>
                    <a:pt x="62" y="942"/>
                  </a:lnTo>
                  <a:lnTo>
                    <a:pt x="98" y="917"/>
                  </a:lnTo>
                  <a:lnTo>
                    <a:pt x="148" y="886"/>
                  </a:lnTo>
                  <a:lnTo>
                    <a:pt x="197" y="849"/>
                  </a:lnTo>
                  <a:lnTo>
                    <a:pt x="252" y="812"/>
                  </a:lnTo>
                  <a:lnTo>
                    <a:pt x="302" y="769"/>
                  </a:lnTo>
                  <a:lnTo>
                    <a:pt x="357" y="732"/>
                  </a:lnTo>
                  <a:lnTo>
                    <a:pt x="400" y="689"/>
                  </a:lnTo>
                  <a:lnTo>
                    <a:pt x="437" y="652"/>
                  </a:lnTo>
                  <a:lnTo>
                    <a:pt x="474" y="616"/>
                  </a:lnTo>
                  <a:lnTo>
                    <a:pt x="492" y="585"/>
                  </a:lnTo>
                  <a:lnTo>
                    <a:pt x="505" y="560"/>
                  </a:lnTo>
                  <a:lnTo>
                    <a:pt x="511" y="523"/>
                  </a:lnTo>
                  <a:lnTo>
                    <a:pt x="517" y="480"/>
                  </a:lnTo>
                  <a:lnTo>
                    <a:pt x="517" y="431"/>
                  </a:lnTo>
                  <a:lnTo>
                    <a:pt x="523" y="382"/>
                  </a:lnTo>
                  <a:lnTo>
                    <a:pt x="523" y="326"/>
                  </a:lnTo>
                  <a:lnTo>
                    <a:pt x="523" y="271"/>
                  </a:lnTo>
                  <a:lnTo>
                    <a:pt x="523" y="215"/>
                  </a:lnTo>
                  <a:lnTo>
                    <a:pt x="517" y="166"/>
                  </a:lnTo>
                  <a:lnTo>
                    <a:pt x="517" y="111"/>
                  </a:lnTo>
                  <a:lnTo>
                    <a:pt x="511" y="68"/>
                  </a:lnTo>
                  <a:lnTo>
                    <a:pt x="511" y="31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Freeform 17"/>
            <p:cNvSpPr>
              <a:spLocks noChangeAspect="1"/>
            </p:cNvSpPr>
            <p:nvPr/>
          </p:nvSpPr>
          <p:spPr bwMode="auto">
            <a:xfrm>
              <a:off x="867" y="1585"/>
              <a:ext cx="573" cy="1080"/>
            </a:xfrm>
            <a:custGeom>
              <a:avLst/>
              <a:gdLst/>
              <a:ahLst/>
              <a:cxnLst>
                <a:cxn ang="0">
                  <a:pos x="511" y="0"/>
                </a:cxn>
                <a:cxn ang="0">
                  <a:pos x="480" y="6"/>
                </a:cxn>
                <a:cxn ang="0">
                  <a:pos x="449" y="24"/>
                </a:cxn>
                <a:cxn ang="0">
                  <a:pos x="406" y="49"/>
                </a:cxn>
                <a:cxn ang="0">
                  <a:pos x="357" y="74"/>
                </a:cxn>
                <a:cxn ang="0">
                  <a:pos x="308" y="111"/>
                </a:cxn>
                <a:cxn ang="0">
                  <a:pos x="259" y="148"/>
                </a:cxn>
                <a:cxn ang="0">
                  <a:pos x="209" y="185"/>
                </a:cxn>
                <a:cxn ang="0">
                  <a:pos x="160" y="228"/>
                </a:cxn>
                <a:cxn ang="0">
                  <a:pos x="117" y="271"/>
                </a:cxn>
                <a:cxn ang="0">
                  <a:pos x="74" y="314"/>
                </a:cxn>
                <a:cxn ang="0">
                  <a:pos x="43" y="351"/>
                </a:cxn>
                <a:cxn ang="0">
                  <a:pos x="19" y="394"/>
                </a:cxn>
                <a:cxn ang="0">
                  <a:pos x="12" y="437"/>
                </a:cxn>
                <a:cxn ang="0">
                  <a:pos x="6" y="486"/>
                </a:cxn>
                <a:cxn ang="0">
                  <a:pos x="0" y="535"/>
                </a:cxn>
                <a:cxn ang="0">
                  <a:pos x="0" y="585"/>
                </a:cxn>
                <a:cxn ang="0">
                  <a:pos x="0" y="640"/>
                </a:cxn>
                <a:cxn ang="0">
                  <a:pos x="0" y="689"/>
                </a:cxn>
                <a:cxn ang="0">
                  <a:pos x="6" y="738"/>
                </a:cxn>
                <a:cxn ang="0">
                  <a:pos x="6" y="788"/>
                </a:cxn>
                <a:cxn ang="0">
                  <a:pos x="12" y="837"/>
                </a:cxn>
                <a:cxn ang="0">
                  <a:pos x="19" y="880"/>
                </a:cxn>
                <a:cxn ang="0">
                  <a:pos x="19" y="923"/>
                </a:cxn>
                <a:cxn ang="0">
                  <a:pos x="25" y="954"/>
                </a:cxn>
                <a:cxn ang="0">
                  <a:pos x="62" y="942"/>
                </a:cxn>
                <a:cxn ang="0">
                  <a:pos x="105" y="917"/>
                </a:cxn>
                <a:cxn ang="0">
                  <a:pos x="154" y="886"/>
                </a:cxn>
                <a:cxn ang="0">
                  <a:pos x="203" y="849"/>
                </a:cxn>
                <a:cxn ang="0">
                  <a:pos x="252" y="812"/>
                </a:cxn>
                <a:cxn ang="0">
                  <a:pos x="308" y="769"/>
                </a:cxn>
                <a:cxn ang="0">
                  <a:pos x="357" y="732"/>
                </a:cxn>
                <a:cxn ang="0">
                  <a:pos x="400" y="689"/>
                </a:cxn>
                <a:cxn ang="0">
                  <a:pos x="443" y="652"/>
                </a:cxn>
                <a:cxn ang="0">
                  <a:pos x="474" y="615"/>
                </a:cxn>
                <a:cxn ang="0">
                  <a:pos x="499" y="585"/>
                </a:cxn>
                <a:cxn ang="0">
                  <a:pos x="511" y="560"/>
                </a:cxn>
                <a:cxn ang="0">
                  <a:pos x="517" y="523"/>
                </a:cxn>
                <a:cxn ang="0">
                  <a:pos x="517" y="480"/>
                </a:cxn>
                <a:cxn ang="0">
                  <a:pos x="523" y="431"/>
                </a:cxn>
                <a:cxn ang="0">
                  <a:pos x="523" y="381"/>
                </a:cxn>
                <a:cxn ang="0">
                  <a:pos x="523" y="326"/>
                </a:cxn>
                <a:cxn ang="0">
                  <a:pos x="523" y="271"/>
                </a:cxn>
                <a:cxn ang="0">
                  <a:pos x="523" y="215"/>
                </a:cxn>
                <a:cxn ang="0">
                  <a:pos x="523" y="166"/>
                </a:cxn>
                <a:cxn ang="0">
                  <a:pos x="517" y="111"/>
                </a:cxn>
                <a:cxn ang="0">
                  <a:pos x="517" y="68"/>
                </a:cxn>
                <a:cxn ang="0">
                  <a:pos x="511" y="31"/>
                </a:cxn>
                <a:cxn ang="0">
                  <a:pos x="511" y="0"/>
                </a:cxn>
              </a:cxnLst>
              <a:rect l="0" t="0" r="r" b="b"/>
              <a:pathLst>
                <a:path w="523" h="954">
                  <a:moveTo>
                    <a:pt x="511" y="0"/>
                  </a:moveTo>
                  <a:lnTo>
                    <a:pt x="480" y="6"/>
                  </a:lnTo>
                  <a:lnTo>
                    <a:pt x="449" y="24"/>
                  </a:lnTo>
                  <a:lnTo>
                    <a:pt x="406" y="49"/>
                  </a:lnTo>
                  <a:lnTo>
                    <a:pt x="357" y="74"/>
                  </a:lnTo>
                  <a:lnTo>
                    <a:pt x="308" y="111"/>
                  </a:lnTo>
                  <a:lnTo>
                    <a:pt x="259" y="148"/>
                  </a:lnTo>
                  <a:lnTo>
                    <a:pt x="209" y="185"/>
                  </a:lnTo>
                  <a:lnTo>
                    <a:pt x="160" y="228"/>
                  </a:lnTo>
                  <a:lnTo>
                    <a:pt x="117" y="271"/>
                  </a:lnTo>
                  <a:lnTo>
                    <a:pt x="74" y="314"/>
                  </a:lnTo>
                  <a:lnTo>
                    <a:pt x="43" y="351"/>
                  </a:lnTo>
                  <a:lnTo>
                    <a:pt x="19" y="394"/>
                  </a:lnTo>
                  <a:lnTo>
                    <a:pt x="12" y="437"/>
                  </a:lnTo>
                  <a:lnTo>
                    <a:pt x="6" y="486"/>
                  </a:lnTo>
                  <a:lnTo>
                    <a:pt x="0" y="535"/>
                  </a:lnTo>
                  <a:lnTo>
                    <a:pt x="0" y="585"/>
                  </a:lnTo>
                  <a:lnTo>
                    <a:pt x="0" y="640"/>
                  </a:lnTo>
                  <a:lnTo>
                    <a:pt x="0" y="689"/>
                  </a:lnTo>
                  <a:lnTo>
                    <a:pt x="6" y="738"/>
                  </a:lnTo>
                  <a:lnTo>
                    <a:pt x="6" y="788"/>
                  </a:lnTo>
                  <a:lnTo>
                    <a:pt x="12" y="837"/>
                  </a:lnTo>
                  <a:lnTo>
                    <a:pt x="19" y="880"/>
                  </a:lnTo>
                  <a:lnTo>
                    <a:pt x="19" y="923"/>
                  </a:lnTo>
                  <a:lnTo>
                    <a:pt x="25" y="954"/>
                  </a:lnTo>
                  <a:lnTo>
                    <a:pt x="62" y="942"/>
                  </a:lnTo>
                  <a:lnTo>
                    <a:pt x="105" y="917"/>
                  </a:lnTo>
                  <a:lnTo>
                    <a:pt x="154" y="886"/>
                  </a:lnTo>
                  <a:lnTo>
                    <a:pt x="203" y="849"/>
                  </a:lnTo>
                  <a:lnTo>
                    <a:pt x="252" y="812"/>
                  </a:lnTo>
                  <a:lnTo>
                    <a:pt x="308" y="769"/>
                  </a:lnTo>
                  <a:lnTo>
                    <a:pt x="357" y="732"/>
                  </a:lnTo>
                  <a:lnTo>
                    <a:pt x="400" y="689"/>
                  </a:lnTo>
                  <a:lnTo>
                    <a:pt x="443" y="652"/>
                  </a:lnTo>
                  <a:lnTo>
                    <a:pt x="474" y="615"/>
                  </a:lnTo>
                  <a:lnTo>
                    <a:pt x="499" y="585"/>
                  </a:lnTo>
                  <a:lnTo>
                    <a:pt x="511" y="560"/>
                  </a:lnTo>
                  <a:lnTo>
                    <a:pt x="517" y="523"/>
                  </a:lnTo>
                  <a:lnTo>
                    <a:pt x="517" y="480"/>
                  </a:lnTo>
                  <a:lnTo>
                    <a:pt x="523" y="431"/>
                  </a:lnTo>
                  <a:lnTo>
                    <a:pt x="523" y="381"/>
                  </a:lnTo>
                  <a:lnTo>
                    <a:pt x="523" y="326"/>
                  </a:lnTo>
                  <a:lnTo>
                    <a:pt x="523" y="271"/>
                  </a:lnTo>
                  <a:lnTo>
                    <a:pt x="523" y="215"/>
                  </a:lnTo>
                  <a:lnTo>
                    <a:pt x="523" y="166"/>
                  </a:lnTo>
                  <a:lnTo>
                    <a:pt x="517" y="111"/>
                  </a:lnTo>
                  <a:lnTo>
                    <a:pt x="517" y="68"/>
                  </a:lnTo>
                  <a:lnTo>
                    <a:pt x="511" y="31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Freeform 18"/>
            <p:cNvSpPr>
              <a:spLocks noChangeAspect="1"/>
            </p:cNvSpPr>
            <p:nvPr/>
          </p:nvSpPr>
          <p:spPr bwMode="auto">
            <a:xfrm>
              <a:off x="874" y="2380"/>
              <a:ext cx="566" cy="599"/>
            </a:xfrm>
            <a:custGeom>
              <a:avLst/>
              <a:gdLst/>
              <a:ahLst/>
              <a:cxnLst>
                <a:cxn ang="0">
                  <a:pos x="493" y="0"/>
                </a:cxn>
                <a:cxn ang="0">
                  <a:pos x="468" y="12"/>
                </a:cxn>
                <a:cxn ang="0">
                  <a:pos x="431" y="30"/>
                </a:cxn>
                <a:cxn ang="0">
                  <a:pos x="394" y="55"/>
                </a:cxn>
                <a:cxn ang="0">
                  <a:pos x="345" y="86"/>
                </a:cxn>
                <a:cxn ang="0">
                  <a:pos x="290" y="123"/>
                </a:cxn>
                <a:cxn ang="0">
                  <a:pos x="240" y="160"/>
                </a:cxn>
                <a:cxn ang="0">
                  <a:pos x="185" y="203"/>
                </a:cxn>
                <a:cxn ang="0">
                  <a:pos x="136" y="240"/>
                </a:cxn>
                <a:cxn ang="0">
                  <a:pos x="93" y="283"/>
                </a:cxn>
                <a:cxn ang="0">
                  <a:pos x="56" y="320"/>
                </a:cxn>
                <a:cxn ang="0">
                  <a:pos x="25" y="357"/>
                </a:cxn>
                <a:cxn ang="0">
                  <a:pos x="6" y="387"/>
                </a:cxn>
                <a:cxn ang="0">
                  <a:pos x="0" y="523"/>
                </a:cxn>
                <a:cxn ang="0">
                  <a:pos x="499" y="529"/>
                </a:cxn>
                <a:cxn ang="0">
                  <a:pos x="505" y="492"/>
                </a:cxn>
                <a:cxn ang="0">
                  <a:pos x="511" y="449"/>
                </a:cxn>
                <a:cxn ang="0">
                  <a:pos x="517" y="406"/>
                </a:cxn>
                <a:cxn ang="0">
                  <a:pos x="517" y="357"/>
                </a:cxn>
                <a:cxn ang="0">
                  <a:pos x="517" y="307"/>
                </a:cxn>
                <a:cxn ang="0">
                  <a:pos x="517" y="252"/>
                </a:cxn>
                <a:cxn ang="0">
                  <a:pos x="511" y="203"/>
                </a:cxn>
                <a:cxn ang="0">
                  <a:pos x="511" y="153"/>
                </a:cxn>
                <a:cxn ang="0">
                  <a:pos x="505" y="104"/>
                </a:cxn>
                <a:cxn ang="0">
                  <a:pos x="505" y="61"/>
                </a:cxn>
                <a:cxn ang="0">
                  <a:pos x="499" y="30"/>
                </a:cxn>
                <a:cxn ang="0">
                  <a:pos x="493" y="0"/>
                </a:cxn>
              </a:cxnLst>
              <a:rect l="0" t="0" r="r" b="b"/>
              <a:pathLst>
                <a:path w="517" h="529">
                  <a:moveTo>
                    <a:pt x="493" y="0"/>
                  </a:moveTo>
                  <a:lnTo>
                    <a:pt x="468" y="12"/>
                  </a:lnTo>
                  <a:lnTo>
                    <a:pt x="431" y="30"/>
                  </a:lnTo>
                  <a:lnTo>
                    <a:pt x="394" y="55"/>
                  </a:lnTo>
                  <a:lnTo>
                    <a:pt x="345" y="86"/>
                  </a:lnTo>
                  <a:lnTo>
                    <a:pt x="290" y="123"/>
                  </a:lnTo>
                  <a:lnTo>
                    <a:pt x="240" y="160"/>
                  </a:lnTo>
                  <a:lnTo>
                    <a:pt x="185" y="203"/>
                  </a:lnTo>
                  <a:lnTo>
                    <a:pt x="136" y="240"/>
                  </a:lnTo>
                  <a:lnTo>
                    <a:pt x="93" y="283"/>
                  </a:lnTo>
                  <a:lnTo>
                    <a:pt x="56" y="320"/>
                  </a:lnTo>
                  <a:lnTo>
                    <a:pt x="25" y="357"/>
                  </a:lnTo>
                  <a:lnTo>
                    <a:pt x="6" y="387"/>
                  </a:lnTo>
                  <a:lnTo>
                    <a:pt x="0" y="523"/>
                  </a:lnTo>
                  <a:lnTo>
                    <a:pt x="499" y="529"/>
                  </a:lnTo>
                  <a:lnTo>
                    <a:pt x="505" y="492"/>
                  </a:lnTo>
                  <a:lnTo>
                    <a:pt x="511" y="449"/>
                  </a:lnTo>
                  <a:lnTo>
                    <a:pt x="517" y="406"/>
                  </a:lnTo>
                  <a:lnTo>
                    <a:pt x="517" y="357"/>
                  </a:lnTo>
                  <a:lnTo>
                    <a:pt x="517" y="307"/>
                  </a:lnTo>
                  <a:lnTo>
                    <a:pt x="517" y="252"/>
                  </a:lnTo>
                  <a:lnTo>
                    <a:pt x="511" y="203"/>
                  </a:lnTo>
                  <a:lnTo>
                    <a:pt x="511" y="153"/>
                  </a:lnTo>
                  <a:lnTo>
                    <a:pt x="505" y="104"/>
                  </a:lnTo>
                  <a:lnTo>
                    <a:pt x="505" y="61"/>
                  </a:lnTo>
                  <a:lnTo>
                    <a:pt x="499" y="30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Freeform 19"/>
            <p:cNvSpPr>
              <a:spLocks noChangeAspect="1"/>
            </p:cNvSpPr>
            <p:nvPr/>
          </p:nvSpPr>
          <p:spPr bwMode="auto">
            <a:xfrm>
              <a:off x="260" y="1550"/>
              <a:ext cx="573" cy="1087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43" y="12"/>
                </a:cxn>
                <a:cxn ang="0">
                  <a:pos x="80" y="25"/>
                </a:cxn>
                <a:cxn ang="0">
                  <a:pos x="123" y="49"/>
                </a:cxn>
                <a:cxn ang="0">
                  <a:pos x="166" y="80"/>
                </a:cxn>
                <a:cxn ang="0">
                  <a:pos x="216" y="111"/>
                </a:cxn>
                <a:cxn ang="0">
                  <a:pos x="265" y="148"/>
                </a:cxn>
                <a:cxn ang="0">
                  <a:pos x="314" y="185"/>
                </a:cxn>
                <a:cxn ang="0">
                  <a:pos x="363" y="228"/>
                </a:cxn>
                <a:cxn ang="0">
                  <a:pos x="413" y="271"/>
                </a:cxn>
                <a:cxn ang="0">
                  <a:pos x="450" y="314"/>
                </a:cxn>
                <a:cxn ang="0">
                  <a:pos x="486" y="357"/>
                </a:cxn>
                <a:cxn ang="0">
                  <a:pos x="511" y="394"/>
                </a:cxn>
                <a:cxn ang="0">
                  <a:pos x="517" y="437"/>
                </a:cxn>
                <a:cxn ang="0">
                  <a:pos x="517" y="486"/>
                </a:cxn>
                <a:cxn ang="0">
                  <a:pos x="523" y="536"/>
                </a:cxn>
                <a:cxn ang="0">
                  <a:pos x="523" y="585"/>
                </a:cxn>
                <a:cxn ang="0">
                  <a:pos x="523" y="640"/>
                </a:cxn>
                <a:cxn ang="0">
                  <a:pos x="523" y="689"/>
                </a:cxn>
                <a:cxn ang="0">
                  <a:pos x="517" y="739"/>
                </a:cxn>
                <a:cxn ang="0">
                  <a:pos x="517" y="788"/>
                </a:cxn>
                <a:cxn ang="0">
                  <a:pos x="511" y="837"/>
                </a:cxn>
                <a:cxn ang="0">
                  <a:pos x="511" y="880"/>
                </a:cxn>
                <a:cxn ang="0">
                  <a:pos x="505" y="923"/>
                </a:cxn>
                <a:cxn ang="0">
                  <a:pos x="499" y="960"/>
                </a:cxn>
                <a:cxn ang="0">
                  <a:pos x="462" y="942"/>
                </a:cxn>
                <a:cxn ang="0">
                  <a:pos x="419" y="917"/>
                </a:cxn>
                <a:cxn ang="0">
                  <a:pos x="376" y="886"/>
                </a:cxn>
                <a:cxn ang="0">
                  <a:pos x="320" y="850"/>
                </a:cxn>
                <a:cxn ang="0">
                  <a:pos x="271" y="813"/>
                </a:cxn>
                <a:cxn ang="0">
                  <a:pos x="216" y="769"/>
                </a:cxn>
                <a:cxn ang="0">
                  <a:pos x="166" y="733"/>
                </a:cxn>
                <a:cxn ang="0">
                  <a:pos x="123" y="689"/>
                </a:cxn>
                <a:cxn ang="0">
                  <a:pos x="80" y="653"/>
                </a:cxn>
                <a:cxn ang="0">
                  <a:pos x="50" y="616"/>
                </a:cxn>
                <a:cxn ang="0">
                  <a:pos x="31" y="585"/>
                </a:cxn>
                <a:cxn ang="0">
                  <a:pos x="19" y="560"/>
                </a:cxn>
                <a:cxn ang="0">
                  <a:pos x="13" y="523"/>
                </a:cxn>
                <a:cxn ang="0">
                  <a:pos x="6" y="480"/>
                </a:cxn>
                <a:cxn ang="0">
                  <a:pos x="6" y="437"/>
                </a:cxn>
                <a:cxn ang="0">
                  <a:pos x="0" y="382"/>
                </a:cxn>
                <a:cxn ang="0">
                  <a:pos x="0" y="326"/>
                </a:cxn>
                <a:cxn ang="0">
                  <a:pos x="0" y="271"/>
                </a:cxn>
                <a:cxn ang="0">
                  <a:pos x="0" y="216"/>
                </a:cxn>
                <a:cxn ang="0">
                  <a:pos x="6" y="166"/>
                </a:cxn>
                <a:cxn ang="0">
                  <a:pos x="6" y="117"/>
                </a:cxn>
                <a:cxn ang="0">
                  <a:pos x="13" y="68"/>
                </a:cxn>
                <a:cxn ang="0">
                  <a:pos x="13" y="31"/>
                </a:cxn>
                <a:cxn ang="0">
                  <a:pos x="19" y="0"/>
                </a:cxn>
              </a:cxnLst>
              <a:rect l="0" t="0" r="r" b="b"/>
              <a:pathLst>
                <a:path w="523" h="960">
                  <a:moveTo>
                    <a:pt x="19" y="0"/>
                  </a:moveTo>
                  <a:lnTo>
                    <a:pt x="43" y="12"/>
                  </a:lnTo>
                  <a:lnTo>
                    <a:pt x="80" y="25"/>
                  </a:lnTo>
                  <a:lnTo>
                    <a:pt x="123" y="49"/>
                  </a:lnTo>
                  <a:lnTo>
                    <a:pt x="166" y="80"/>
                  </a:lnTo>
                  <a:lnTo>
                    <a:pt x="216" y="111"/>
                  </a:lnTo>
                  <a:lnTo>
                    <a:pt x="265" y="148"/>
                  </a:lnTo>
                  <a:lnTo>
                    <a:pt x="314" y="185"/>
                  </a:lnTo>
                  <a:lnTo>
                    <a:pt x="363" y="228"/>
                  </a:lnTo>
                  <a:lnTo>
                    <a:pt x="413" y="271"/>
                  </a:lnTo>
                  <a:lnTo>
                    <a:pt x="450" y="314"/>
                  </a:lnTo>
                  <a:lnTo>
                    <a:pt x="486" y="357"/>
                  </a:lnTo>
                  <a:lnTo>
                    <a:pt x="511" y="394"/>
                  </a:lnTo>
                  <a:lnTo>
                    <a:pt x="517" y="437"/>
                  </a:lnTo>
                  <a:lnTo>
                    <a:pt x="517" y="486"/>
                  </a:lnTo>
                  <a:lnTo>
                    <a:pt x="523" y="536"/>
                  </a:lnTo>
                  <a:lnTo>
                    <a:pt x="523" y="585"/>
                  </a:lnTo>
                  <a:lnTo>
                    <a:pt x="523" y="640"/>
                  </a:lnTo>
                  <a:lnTo>
                    <a:pt x="523" y="689"/>
                  </a:lnTo>
                  <a:lnTo>
                    <a:pt x="517" y="739"/>
                  </a:lnTo>
                  <a:lnTo>
                    <a:pt x="517" y="788"/>
                  </a:lnTo>
                  <a:lnTo>
                    <a:pt x="511" y="837"/>
                  </a:lnTo>
                  <a:lnTo>
                    <a:pt x="511" y="880"/>
                  </a:lnTo>
                  <a:lnTo>
                    <a:pt x="505" y="923"/>
                  </a:lnTo>
                  <a:lnTo>
                    <a:pt x="499" y="960"/>
                  </a:lnTo>
                  <a:lnTo>
                    <a:pt x="462" y="942"/>
                  </a:lnTo>
                  <a:lnTo>
                    <a:pt x="419" y="917"/>
                  </a:lnTo>
                  <a:lnTo>
                    <a:pt x="376" y="886"/>
                  </a:lnTo>
                  <a:lnTo>
                    <a:pt x="320" y="850"/>
                  </a:lnTo>
                  <a:lnTo>
                    <a:pt x="271" y="813"/>
                  </a:lnTo>
                  <a:lnTo>
                    <a:pt x="216" y="769"/>
                  </a:lnTo>
                  <a:lnTo>
                    <a:pt x="166" y="733"/>
                  </a:lnTo>
                  <a:lnTo>
                    <a:pt x="123" y="689"/>
                  </a:lnTo>
                  <a:lnTo>
                    <a:pt x="80" y="653"/>
                  </a:lnTo>
                  <a:lnTo>
                    <a:pt x="50" y="616"/>
                  </a:lnTo>
                  <a:lnTo>
                    <a:pt x="31" y="585"/>
                  </a:lnTo>
                  <a:lnTo>
                    <a:pt x="19" y="560"/>
                  </a:lnTo>
                  <a:lnTo>
                    <a:pt x="13" y="523"/>
                  </a:lnTo>
                  <a:lnTo>
                    <a:pt x="6" y="480"/>
                  </a:lnTo>
                  <a:lnTo>
                    <a:pt x="6" y="437"/>
                  </a:lnTo>
                  <a:lnTo>
                    <a:pt x="0" y="382"/>
                  </a:lnTo>
                  <a:lnTo>
                    <a:pt x="0" y="326"/>
                  </a:lnTo>
                  <a:lnTo>
                    <a:pt x="0" y="271"/>
                  </a:lnTo>
                  <a:lnTo>
                    <a:pt x="0" y="216"/>
                  </a:lnTo>
                  <a:lnTo>
                    <a:pt x="6" y="166"/>
                  </a:lnTo>
                  <a:lnTo>
                    <a:pt x="6" y="117"/>
                  </a:lnTo>
                  <a:lnTo>
                    <a:pt x="13" y="68"/>
                  </a:lnTo>
                  <a:lnTo>
                    <a:pt x="13" y="3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Freeform 20"/>
            <p:cNvSpPr>
              <a:spLocks noChangeAspect="1"/>
            </p:cNvSpPr>
            <p:nvPr/>
          </p:nvSpPr>
          <p:spPr bwMode="auto">
            <a:xfrm>
              <a:off x="260" y="2365"/>
              <a:ext cx="560" cy="614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50" y="13"/>
                </a:cxn>
                <a:cxn ang="0">
                  <a:pos x="80" y="25"/>
                </a:cxn>
                <a:cxn ang="0">
                  <a:pos x="123" y="49"/>
                </a:cxn>
                <a:cxn ang="0">
                  <a:pos x="173" y="80"/>
                </a:cxn>
                <a:cxn ang="0">
                  <a:pos x="216" y="111"/>
                </a:cxn>
                <a:cxn ang="0">
                  <a:pos x="271" y="148"/>
                </a:cxn>
                <a:cxn ang="0">
                  <a:pos x="320" y="185"/>
                </a:cxn>
                <a:cxn ang="0">
                  <a:pos x="363" y="228"/>
                </a:cxn>
                <a:cxn ang="0">
                  <a:pos x="413" y="271"/>
                </a:cxn>
                <a:cxn ang="0">
                  <a:pos x="450" y="308"/>
                </a:cxn>
                <a:cxn ang="0">
                  <a:pos x="486" y="351"/>
                </a:cxn>
                <a:cxn ang="0">
                  <a:pos x="505" y="388"/>
                </a:cxn>
                <a:cxn ang="0">
                  <a:pos x="511" y="542"/>
                </a:cxn>
                <a:cxn ang="0">
                  <a:pos x="499" y="542"/>
                </a:cxn>
                <a:cxn ang="0">
                  <a:pos x="474" y="542"/>
                </a:cxn>
                <a:cxn ang="0">
                  <a:pos x="431" y="542"/>
                </a:cxn>
                <a:cxn ang="0">
                  <a:pos x="382" y="542"/>
                </a:cxn>
                <a:cxn ang="0">
                  <a:pos x="320" y="542"/>
                </a:cxn>
                <a:cxn ang="0">
                  <a:pos x="265" y="542"/>
                </a:cxn>
                <a:cxn ang="0">
                  <a:pos x="203" y="542"/>
                </a:cxn>
                <a:cxn ang="0">
                  <a:pos x="142" y="542"/>
                </a:cxn>
                <a:cxn ang="0">
                  <a:pos x="93" y="542"/>
                </a:cxn>
                <a:cxn ang="0">
                  <a:pos x="50" y="542"/>
                </a:cxn>
                <a:cxn ang="0">
                  <a:pos x="25" y="542"/>
                </a:cxn>
                <a:cxn ang="0">
                  <a:pos x="13" y="542"/>
                </a:cxn>
                <a:cxn ang="0">
                  <a:pos x="13" y="505"/>
                </a:cxn>
                <a:cxn ang="0">
                  <a:pos x="6" y="462"/>
                </a:cxn>
                <a:cxn ang="0">
                  <a:pos x="0" y="413"/>
                </a:cxn>
                <a:cxn ang="0">
                  <a:pos x="0" y="363"/>
                </a:cxn>
                <a:cxn ang="0">
                  <a:pos x="0" y="314"/>
                </a:cxn>
                <a:cxn ang="0">
                  <a:pos x="0" y="259"/>
                </a:cxn>
                <a:cxn ang="0">
                  <a:pos x="6" y="210"/>
                </a:cxn>
                <a:cxn ang="0">
                  <a:pos x="6" y="160"/>
                </a:cxn>
                <a:cxn ang="0">
                  <a:pos x="13" y="111"/>
                </a:cxn>
                <a:cxn ang="0">
                  <a:pos x="13" y="68"/>
                </a:cxn>
                <a:cxn ang="0">
                  <a:pos x="19" y="31"/>
                </a:cxn>
                <a:cxn ang="0">
                  <a:pos x="19" y="0"/>
                </a:cxn>
              </a:cxnLst>
              <a:rect l="0" t="0" r="r" b="b"/>
              <a:pathLst>
                <a:path w="511" h="542">
                  <a:moveTo>
                    <a:pt x="19" y="0"/>
                  </a:moveTo>
                  <a:lnTo>
                    <a:pt x="50" y="13"/>
                  </a:lnTo>
                  <a:lnTo>
                    <a:pt x="80" y="25"/>
                  </a:lnTo>
                  <a:lnTo>
                    <a:pt x="123" y="49"/>
                  </a:lnTo>
                  <a:lnTo>
                    <a:pt x="173" y="80"/>
                  </a:lnTo>
                  <a:lnTo>
                    <a:pt x="216" y="111"/>
                  </a:lnTo>
                  <a:lnTo>
                    <a:pt x="271" y="148"/>
                  </a:lnTo>
                  <a:lnTo>
                    <a:pt x="320" y="185"/>
                  </a:lnTo>
                  <a:lnTo>
                    <a:pt x="363" y="228"/>
                  </a:lnTo>
                  <a:lnTo>
                    <a:pt x="413" y="271"/>
                  </a:lnTo>
                  <a:lnTo>
                    <a:pt x="450" y="308"/>
                  </a:lnTo>
                  <a:lnTo>
                    <a:pt x="486" y="351"/>
                  </a:lnTo>
                  <a:lnTo>
                    <a:pt x="505" y="388"/>
                  </a:lnTo>
                  <a:lnTo>
                    <a:pt x="511" y="542"/>
                  </a:lnTo>
                  <a:lnTo>
                    <a:pt x="499" y="542"/>
                  </a:lnTo>
                  <a:lnTo>
                    <a:pt x="474" y="542"/>
                  </a:lnTo>
                  <a:lnTo>
                    <a:pt x="431" y="542"/>
                  </a:lnTo>
                  <a:lnTo>
                    <a:pt x="382" y="542"/>
                  </a:lnTo>
                  <a:lnTo>
                    <a:pt x="320" y="542"/>
                  </a:lnTo>
                  <a:lnTo>
                    <a:pt x="265" y="542"/>
                  </a:lnTo>
                  <a:lnTo>
                    <a:pt x="203" y="542"/>
                  </a:lnTo>
                  <a:lnTo>
                    <a:pt x="142" y="542"/>
                  </a:lnTo>
                  <a:lnTo>
                    <a:pt x="93" y="542"/>
                  </a:lnTo>
                  <a:lnTo>
                    <a:pt x="50" y="542"/>
                  </a:lnTo>
                  <a:lnTo>
                    <a:pt x="25" y="542"/>
                  </a:lnTo>
                  <a:lnTo>
                    <a:pt x="13" y="542"/>
                  </a:lnTo>
                  <a:lnTo>
                    <a:pt x="13" y="505"/>
                  </a:lnTo>
                  <a:lnTo>
                    <a:pt x="6" y="462"/>
                  </a:lnTo>
                  <a:lnTo>
                    <a:pt x="0" y="413"/>
                  </a:lnTo>
                  <a:lnTo>
                    <a:pt x="0" y="363"/>
                  </a:lnTo>
                  <a:lnTo>
                    <a:pt x="0" y="314"/>
                  </a:lnTo>
                  <a:lnTo>
                    <a:pt x="0" y="259"/>
                  </a:lnTo>
                  <a:lnTo>
                    <a:pt x="6" y="210"/>
                  </a:lnTo>
                  <a:lnTo>
                    <a:pt x="6" y="160"/>
                  </a:lnTo>
                  <a:lnTo>
                    <a:pt x="13" y="111"/>
                  </a:lnTo>
                  <a:lnTo>
                    <a:pt x="13" y="68"/>
                  </a:lnTo>
                  <a:lnTo>
                    <a:pt x="19" y="3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Freeform 21"/>
            <p:cNvSpPr>
              <a:spLocks noChangeAspect="1"/>
            </p:cNvSpPr>
            <p:nvPr/>
          </p:nvSpPr>
          <p:spPr bwMode="auto">
            <a:xfrm>
              <a:off x="1501" y="1592"/>
              <a:ext cx="573" cy="108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43" y="6"/>
                </a:cxn>
                <a:cxn ang="0">
                  <a:pos x="73" y="25"/>
                </a:cxn>
                <a:cxn ang="0">
                  <a:pos x="117" y="49"/>
                </a:cxn>
                <a:cxn ang="0">
                  <a:pos x="166" y="74"/>
                </a:cxn>
                <a:cxn ang="0">
                  <a:pos x="215" y="111"/>
                </a:cxn>
                <a:cxn ang="0">
                  <a:pos x="264" y="148"/>
                </a:cxn>
                <a:cxn ang="0">
                  <a:pos x="313" y="185"/>
                </a:cxn>
                <a:cxn ang="0">
                  <a:pos x="363" y="228"/>
                </a:cxn>
                <a:cxn ang="0">
                  <a:pos x="406" y="271"/>
                </a:cxn>
                <a:cxn ang="0">
                  <a:pos x="449" y="314"/>
                </a:cxn>
                <a:cxn ang="0">
                  <a:pos x="480" y="351"/>
                </a:cxn>
                <a:cxn ang="0">
                  <a:pos x="504" y="394"/>
                </a:cxn>
                <a:cxn ang="0">
                  <a:pos x="510" y="437"/>
                </a:cxn>
                <a:cxn ang="0">
                  <a:pos x="517" y="486"/>
                </a:cxn>
                <a:cxn ang="0">
                  <a:pos x="517" y="536"/>
                </a:cxn>
                <a:cxn ang="0">
                  <a:pos x="523" y="585"/>
                </a:cxn>
                <a:cxn ang="0">
                  <a:pos x="523" y="634"/>
                </a:cxn>
                <a:cxn ang="0">
                  <a:pos x="517" y="689"/>
                </a:cxn>
                <a:cxn ang="0">
                  <a:pos x="517" y="739"/>
                </a:cxn>
                <a:cxn ang="0">
                  <a:pos x="517" y="788"/>
                </a:cxn>
                <a:cxn ang="0">
                  <a:pos x="510" y="837"/>
                </a:cxn>
                <a:cxn ang="0">
                  <a:pos x="504" y="880"/>
                </a:cxn>
                <a:cxn ang="0">
                  <a:pos x="498" y="917"/>
                </a:cxn>
                <a:cxn ang="0">
                  <a:pos x="498" y="954"/>
                </a:cxn>
                <a:cxn ang="0">
                  <a:pos x="461" y="942"/>
                </a:cxn>
                <a:cxn ang="0">
                  <a:pos x="418" y="917"/>
                </a:cxn>
                <a:cxn ang="0">
                  <a:pos x="369" y="886"/>
                </a:cxn>
                <a:cxn ang="0">
                  <a:pos x="320" y="849"/>
                </a:cxn>
                <a:cxn ang="0">
                  <a:pos x="270" y="813"/>
                </a:cxn>
                <a:cxn ang="0">
                  <a:pos x="215" y="769"/>
                </a:cxn>
                <a:cxn ang="0">
                  <a:pos x="166" y="726"/>
                </a:cxn>
                <a:cxn ang="0">
                  <a:pos x="123" y="689"/>
                </a:cxn>
                <a:cxn ang="0">
                  <a:pos x="80" y="652"/>
                </a:cxn>
                <a:cxn ang="0">
                  <a:pos x="49" y="616"/>
                </a:cxn>
                <a:cxn ang="0">
                  <a:pos x="24" y="585"/>
                </a:cxn>
                <a:cxn ang="0">
                  <a:pos x="12" y="560"/>
                </a:cxn>
                <a:cxn ang="0">
                  <a:pos x="6" y="523"/>
                </a:cxn>
                <a:cxn ang="0">
                  <a:pos x="6" y="480"/>
                </a:cxn>
                <a:cxn ang="0">
                  <a:pos x="0" y="431"/>
                </a:cxn>
                <a:cxn ang="0">
                  <a:pos x="0" y="382"/>
                </a:cxn>
                <a:cxn ang="0">
                  <a:pos x="0" y="326"/>
                </a:cxn>
                <a:cxn ang="0">
                  <a:pos x="0" y="271"/>
                </a:cxn>
                <a:cxn ang="0">
                  <a:pos x="0" y="215"/>
                </a:cxn>
                <a:cxn ang="0">
                  <a:pos x="0" y="160"/>
                </a:cxn>
                <a:cxn ang="0">
                  <a:pos x="6" y="111"/>
                </a:cxn>
                <a:cxn ang="0">
                  <a:pos x="6" y="68"/>
                </a:cxn>
                <a:cxn ang="0">
                  <a:pos x="12" y="31"/>
                </a:cxn>
                <a:cxn ang="0">
                  <a:pos x="12" y="0"/>
                </a:cxn>
              </a:cxnLst>
              <a:rect l="0" t="0" r="r" b="b"/>
              <a:pathLst>
                <a:path w="523" h="954">
                  <a:moveTo>
                    <a:pt x="12" y="0"/>
                  </a:moveTo>
                  <a:lnTo>
                    <a:pt x="43" y="6"/>
                  </a:lnTo>
                  <a:lnTo>
                    <a:pt x="73" y="25"/>
                  </a:lnTo>
                  <a:lnTo>
                    <a:pt x="117" y="49"/>
                  </a:lnTo>
                  <a:lnTo>
                    <a:pt x="166" y="74"/>
                  </a:lnTo>
                  <a:lnTo>
                    <a:pt x="215" y="111"/>
                  </a:lnTo>
                  <a:lnTo>
                    <a:pt x="264" y="148"/>
                  </a:lnTo>
                  <a:lnTo>
                    <a:pt x="313" y="185"/>
                  </a:lnTo>
                  <a:lnTo>
                    <a:pt x="363" y="228"/>
                  </a:lnTo>
                  <a:lnTo>
                    <a:pt x="406" y="271"/>
                  </a:lnTo>
                  <a:lnTo>
                    <a:pt x="449" y="314"/>
                  </a:lnTo>
                  <a:lnTo>
                    <a:pt x="480" y="351"/>
                  </a:lnTo>
                  <a:lnTo>
                    <a:pt x="504" y="394"/>
                  </a:lnTo>
                  <a:lnTo>
                    <a:pt x="510" y="437"/>
                  </a:lnTo>
                  <a:lnTo>
                    <a:pt x="517" y="486"/>
                  </a:lnTo>
                  <a:lnTo>
                    <a:pt x="517" y="536"/>
                  </a:lnTo>
                  <a:lnTo>
                    <a:pt x="523" y="585"/>
                  </a:lnTo>
                  <a:lnTo>
                    <a:pt x="523" y="634"/>
                  </a:lnTo>
                  <a:lnTo>
                    <a:pt x="517" y="689"/>
                  </a:lnTo>
                  <a:lnTo>
                    <a:pt x="517" y="739"/>
                  </a:lnTo>
                  <a:lnTo>
                    <a:pt x="517" y="788"/>
                  </a:lnTo>
                  <a:lnTo>
                    <a:pt x="510" y="837"/>
                  </a:lnTo>
                  <a:lnTo>
                    <a:pt x="504" y="880"/>
                  </a:lnTo>
                  <a:lnTo>
                    <a:pt x="498" y="917"/>
                  </a:lnTo>
                  <a:lnTo>
                    <a:pt x="498" y="954"/>
                  </a:lnTo>
                  <a:lnTo>
                    <a:pt x="461" y="942"/>
                  </a:lnTo>
                  <a:lnTo>
                    <a:pt x="418" y="917"/>
                  </a:lnTo>
                  <a:lnTo>
                    <a:pt x="369" y="886"/>
                  </a:lnTo>
                  <a:lnTo>
                    <a:pt x="320" y="849"/>
                  </a:lnTo>
                  <a:lnTo>
                    <a:pt x="270" y="813"/>
                  </a:lnTo>
                  <a:lnTo>
                    <a:pt x="215" y="769"/>
                  </a:lnTo>
                  <a:lnTo>
                    <a:pt x="166" y="726"/>
                  </a:lnTo>
                  <a:lnTo>
                    <a:pt x="123" y="689"/>
                  </a:lnTo>
                  <a:lnTo>
                    <a:pt x="80" y="652"/>
                  </a:lnTo>
                  <a:lnTo>
                    <a:pt x="49" y="616"/>
                  </a:lnTo>
                  <a:lnTo>
                    <a:pt x="24" y="585"/>
                  </a:lnTo>
                  <a:lnTo>
                    <a:pt x="12" y="560"/>
                  </a:lnTo>
                  <a:lnTo>
                    <a:pt x="6" y="523"/>
                  </a:lnTo>
                  <a:lnTo>
                    <a:pt x="6" y="480"/>
                  </a:lnTo>
                  <a:lnTo>
                    <a:pt x="0" y="431"/>
                  </a:lnTo>
                  <a:lnTo>
                    <a:pt x="0" y="382"/>
                  </a:lnTo>
                  <a:lnTo>
                    <a:pt x="0" y="326"/>
                  </a:lnTo>
                  <a:lnTo>
                    <a:pt x="0" y="271"/>
                  </a:lnTo>
                  <a:lnTo>
                    <a:pt x="0" y="215"/>
                  </a:lnTo>
                  <a:lnTo>
                    <a:pt x="0" y="160"/>
                  </a:lnTo>
                  <a:lnTo>
                    <a:pt x="6" y="111"/>
                  </a:lnTo>
                  <a:lnTo>
                    <a:pt x="6" y="68"/>
                  </a:lnTo>
                  <a:lnTo>
                    <a:pt x="12" y="3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Freeform 22"/>
            <p:cNvSpPr>
              <a:spLocks noChangeAspect="1"/>
            </p:cNvSpPr>
            <p:nvPr/>
          </p:nvSpPr>
          <p:spPr bwMode="auto">
            <a:xfrm>
              <a:off x="1494" y="2380"/>
              <a:ext cx="559" cy="599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50" y="6"/>
                </a:cxn>
                <a:cxn ang="0">
                  <a:pos x="80" y="24"/>
                </a:cxn>
                <a:cxn ang="0">
                  <a:pos x="124" y="49"/>
                </a:cxn>
                <a:cxn ang="0">
                  <a:pos x="173" y="80"/>
                </a:cxn>
                <a:cxn ang="0">
                  <a:pos x="222" y="110"/>
                </a:cxn>
                <a:cxn ang="0">
                  <a:pos x="271" y="147"/>
                </a:cxn>
                <a:cxn ang="0">
                  <a:pos x="320" y="184"/>
                </a:cxn>
                <a:cxn ang="0">
                  <a:pos x="370" y="227"/>
                </a:cxn>
                <a:cxn ang="0">
                  <a:pos x="413" y="270"/>
                </a:cxn>
                <a:cxn ang="0">
                  <a:pos x="456" y="313"/>
                </a:cxn>
                <a:cxn ang="0">
                  <a:pos x="487" y="350"/>
                </a:cxn>
                <a:cxn ang="0">
                  <a:pos x="511" y="393"/>
                </a:cxn>
                <a:cxn ang="0">
                  <a:pos x="511" y="529"/>
                </a:cxn>
                <a:cxn ang="0">
                  <a:pos x="13" y="529"/>
                </a:cxn>
                <a:cxn ang="0">
                  <a:pos x="7" y="492"/>
                </a:cxn>
                <a:cxn ang="0">
                  <a:pos x="7" y="449"/>
                </a:cxn>
                <a:cxn ang="0">
                  <a:pos x="0" y="406"/>
                </a:cxn>
                <a:cxn ang="0">
                  <a:pos x="0" y="357"/>
                </a:cxn>
                <a:cxn ang="0">
                  <a:pos x="0" y="307"/>
                </a:cxn>
                <a:cxn ang="0">
                  <a:pos x="0" y="252"/>
                </a:cxn>
                <a:cxn ang="0">
                  <a:pos x="0" y="203"/>
                </a:cxn>
                <a:cxn ang="0">
                  <a:pos x="7" y="153"/>
                </a:cxn>
                <a:cxn ang="0">
                  <a:pos x="7" y="110"/>
                </a:cxn>
                <a:cxn ang="0">
                  <a:pos x="13" y="67"/>
                </a:cxn>
                <a:cxn ang="0">
                  <a:pos x="19" y="30"/>
                </a:cxn>
                <a:cxn ang="0">
                  <a:pos x="19" y="0"/>
                </a:cxn>
              </a:cxnLst>
              <a:rect l="0" t="0" r="r" b="b"/>
              <a:pathLst>
                <a:path w="511" h="529">
                  <a:moveTo>
                    <a:pt x="19" y="0"/>
                  </a:moveTo>
                  <a:lnTo>
                    <a:pt x="50" y="6"/>
                  </a:lnTo>
                  <a:lnTo>
                    <a:pt x="80" y="24"/>
                  </a:lnTo>
                  <a:lnTo>
                    <a:pt x="124" y="49"/>
                  </a:lnTo>
                  <a:lnTo>
                    <a:pt x="173" y="80"/>
                  </a:lnTo>
                  <a:lnTo>
                    <a:pt x="222" y="110"/>
                  </a:lnTo>
                  <a:lnTo>
                    <a:pt x="271" y="147"/>
                  </a:lnTo>
                  <a:lnTo>
                    <a:pt x="320" y="184"/>
                  </a:lnTo>
                  <a:lnTo>
                    <a:pt x="370" y="227"/>
                  </a:lnTo>
                  <a:lnTo>
                    <a:pt x="413" y="270"/>
                  </a:lnTo>
                  <a:lnTo>
                    <a:pt x="456" y="313"/>
                  </a:lnTo>
                  <a:lnTo>
                    <a:pt x="487" y="350"/>
                  </a:lnTo>
                  <a:lnTo>
                    <a:pt x="511" y="393"/>
                  </a:lnTo>
                  <a:lnTo>
                    <a:pt x="511" y="529"/>
                  </a:lnTo>
                  <a:lnTo>
                    <a:pt x="13" y="529"/>
                  </a:lnTo>
                  <a:lnTo>
                    <a:pt x="7" y="492"/>
                  </a:lnTo>
                  <a:lnTo>
                    <a:pt x="7" y="449"/>
                  </a:lnTo>
                  <a:lnTo>
                    <a:pt x="0" y="406"/>
                  </a:lnTo>
                  <a:lnTo>
                    <a:pt x="0" y="357"/>
                  </a:lnTo>
                  <a:lnTo>
                    <a:pt x="0" y="307"/>
                  </a:lnTo>
                  <a:lnTo>
                    <a:pt x="0" y="252"/>
                  </a:lnTo>
                  <a:lnTo>
                    <a:pt x="0" y="203"/>
                  </a:lnTo>
                  <a:lnTo>
                    <a:pt x="7" y="153"/>
                  </a:lnTo>
                  <a:lnTo>
                    <a:pt x="7" y="110"/>
                  </a:lnTo>
                  <a:lnTo>
                    <a:pt x="13" y="67"/>
                  </a:lnTo>
                  <a:lnTo>
                    <a:pt x="19" y="3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9559" y="3419266"/>
            <a:ext cx="7466300" cy="1383630"/>
          </a:xfrm>
        </p:spPr>
        <p:txBody>
          <a:bodyPr>
            <a:normAutofit/>
          </a:bodyPr>
          <a:lstStyle>
            <a:lvl1pPr marL="0" indent="0" algn="r">
              <a:buNone/>
              <a:defRPr sz="24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179559" y="1807034"/>
            <a:ext cx="7466300" cy="138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auto">
          <a:xfrm>
            <a:off x="1761344" y="263069"/>
            <a:ext cx="58845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de-DE" sz="1800" b="0" dirty="0">
                <a:latin typeface="Verdana" pitchFamily="34" charset="0"/>
              </a:rPr>
              <a:t>Bayerische Landesanstalt für</a:t>
            </a:r>
          </a:p>
          <a:p>
            <a:pPr algn="r"/>
            <a:r>
              <a:rPr lang="de-DE" sz="1800" b="0" dirty="0">
                <a:latin typeface="Verdana" pitchFamily="34" charset="0"/>
              </a:rPr>
              <a:t>Landwirtschaft</a:t>
            </a:r>
          </a:p>
        </p:txBody>
      </p:sp>
      <p:sp>
        <p:nvSpPr>
          <p:cNvPr id="8" name="Line 8"/>
          <p:cNvSpPr>
            <a:spLocks noChangeShapeType="1"/>
          </p:cNvSpPr>
          <p:nvPr userDrawn="1"/>
        </p:nvSpPr>
        <p:spPr bwMode="auto">
          <a:xfrm flipV="1">
            <a:off x="179557" y="6452526"/>
            <a:ext cx="7466301" cy="6328"/>
          </a:xfrm>
          <a:prstGeom prst="line">
            <a:avLst/>
          </a:prstGeom>
          <a:noFill/>
          <a:ln w="34925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26" name="Grafik 25" descr="Großes Bayerische Staatswappen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2000" y="261816"/>
            <a:ext cx="1080000" cy="653400"/>
          </a:xfrm>
          <a:prstGeom prst="rect">
            <a:avLst/>
          </a:prstGeom>
        </p:spPr>
      </p:pic>
      <p:pic>
        <p:nvPicPr>
          <p:cNvPr id="30" name="Grafik 29" descr="Logo Bayerische Landesanstalt für Landwirtschaft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618" y="281392"/>
            <a:ext cx="1489392" cy="7765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ohne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6829" y="849080"/>
            <a:ext cx="4158343" cy="43760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6829" y="5323108"/>
            <a:ext cx="4169228" cy="598714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13" name="Bildplatzhalter 2"/>
          <p:cNvSpPr>
            <a:spLocks noGrp="1"/>
          </p:cNvSpPr>
          <p:nvPr>
            <p:ph type="pic" idx="10"/>
          </p:nvPr>
        </p:nvSpPr>
        <p:spPr>
          <a:xfrm>
            <a:off x="4789715" y="849080"/>
            <a:ext cx="4158343" cy="43760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4" name="Textplatzhalter 3"/>
          <p:cNvSpPr>
            <a:spLocks noGrp="1"/>
          </p:cNvSpPr>
          <p:nvPr>
            <p:ph type="body" sz="half" idx="11"/>
          </p:nvPr>
        </p:nvSpPr>
        <p:spPr>
          <a:xfrm>
            <a:off x="4757058" y="5333995"/>
            <a:ext cx="4191000" cy="598714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Line 8"/>
          <p:cNvSpPr>
            <a:spLocks noChangeShapeType="1"/>
          </p:cNvSpPr>
          <p:nvPr userDrawn="1"/>
        </p:nvSpPr>
        <p:spPr bwMode="auto">
          <a:xfrm>
            <a:off x="1730829" y="6469740"/>
            <a:ext cx="7279753" cy="0"/>
          </a:xfrm>
          <a:prstGeom prst="line">
            <a:avLst/>
          </a:prstGeom>
          <a:noFill/>
          <a:ln w="34925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1730829" y="6469740"/>
            <a:ext cx="7279753" cy="0"/>
          </a:xfrm>
          <a:prstGeom prst="line">
            <a:avLst/>
          </a:prstGeom>
          <a:noFill/>
          <a:ln w="34925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68442" y="827314"/>
            <a:ext cx="4327358" cy="508362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199" y="827314"/>
            <a:ext cx="4339389" cy="508362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1730829" y="6469740"/>
            <a:ext cx="7279753" cy="0"/>
          </a:xfrm>
          <a:prstGeom prst="line">
            <a:avLst/>
          </a:prstGeom>
          <a:noFill/>
          <a:ln w="34925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0474" y="914611"/>
            <a:ext cx="4316914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92505" y="1665514"/>
            <a:ext cx="4304883" cy="425381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914611"/>
            <a:ext cx="4330533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665514"/>
            <a:ext cx="4330533" cy="425381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Line 8"/>
          <p:cNvSpPr>
            <a:spLocks noChangeShapeType="1"/>
          </p:cNvSpPr>
          <p:nvPr userDrawn="1"/>
        </p:nvSpPr>
        <p:spPr bwMode="auto">
          <a:xfrm>
            <a:off x="1730829" y="6469740"/>
            <a:ext cx="7279753" cy="0"/>
          </a:xfrm>
          <a:prstGeom prst="line">
            <a:avLst/>
          </a:prstGeom>
          <a:noFill/>
          <a:ln w="34925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Line 8"/>
          <p:cNvSpPr>
            <a:spLocks noChangeShapeType="1"/>
          </p:cNvSpPr>
          <p:nvPr userDrawn="1"/>
        </p:nvSpPr>
        <p:spPr bwMode="auto">
          <a:xfrm>
            <a:off x="1730829" y="6469740"/>
            <a:ext cx="7279753" cy="0"/>
          </a:xfrm>
          <a:prstGeom prst="line">
            <a:avLst/>
          </a:prstGeom>
          <a:noFill/>
          <a:ln w="34925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Line 8"/>
          <p:cNvSpPr>
            <a:spLocks noChangeShapeType="1"/>
          </p:cNvSpPr>
          <p:nvPr userDrawn="1"/>
        </p:nvSpPr>
        <p:spPr bwMode="auto">
          <a:xfrm>
            <a:off x="1730829" y="6469740"/>
            <a:ext cx="7279753" cy="0"/>
          </a:xfrm>
          <a:prstGeom prst="line">
            <a:avLst/>
          </a:prstGeom>
          <a:noFill/>
          <a:ln w="34925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ohne 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506" y="870850"/>
            <a:ext cx="3273008" cy="1132115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49" y="870851"/>
            <a:ext cx="5412539" cy="502670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2506" y="2155364"/>
            <a:ext cx="3273008" cy="37664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1730829" y="6469740"/>
            <a:ext cx="7279753" cy="0"/>
          </a:xfrm>
          <a:prstGeom prst="line">
            <a:avLst/>
          </a:prstGeom>
          <a:noFill/>
          <a:ln w="34925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52400" y="947057"/>
            <a:ext cx="8839199" cy="45284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30629" y="5540828"/>
            <a:ext cx="8882742" cy="370114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142833" y="198419"/>
            <a:ext cx="8852400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Line 8"/>
          <p:cNvSpPr>
            <a:spLocks noChangeShapeType="1"/>
          </p:cNvSpPr>
          <p:nvPr userDrawn="1"/>
        </p:nvSpPr>
        <p:spPr bwMode="auto">
          <a:xfrm>
            <a:off x="1730829" y="6469740"/>
            <a:ext cx="7279753" cy="0"/>
          </a:xfrm>
          <a:prstGeom prst="line">
            <a:avLst/>
          </a:prstGeom>
          <a:noFill/>
          <a:ln w="34925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25105" y="6479019"/>
            <a:ext cx="1649048" cy="259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55844" y="6233916"/>
            <a:ext cx="552238" cy="237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41A12C0-A8EF-4319-B110-6663FA17215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25104" y="6224493"/>
            <a:ext cx="6721311" cy="2362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42833" y="220191"/>
            <a:ext cx="8852400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8280" y="838200"/>
            <a:ext cx="8852875" cy="5083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3"/>
            <a:endParaRPr lang="de-DE" dirty="0"/>
          </a:p>
        </p:txBody>
      </p:sp>
      <p:sp>
        <p:nvSpPr>
          <p:cNvPr id="13" name="Line 8"/>
          <p:cNvSpPr>
            <a:spLocks noChangeShapeType="1"/>
          </p:cNvSpPr>
          <p:nvPr userDrawn="1"/>
        </p:nvSpPr>
        <p:spPr bwMode="auto">
          <a:xfrm>
            <a:off x="142123" y="711418"/>
            <a:ext cx="8859753" cy="0"/>
          </a:xfrm>
          <a:prstGeom prst="line">
            <a:avLst/>
          </a:prstGeom>
          <a:noFill/>
          <a:ln w="34925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7" name="Grafik 6" descr="Logo Institut für Ökologischen Landbau,&#10;Bodenkultur und Ressourcenschutz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854701"/>
            <a:ext cx="1522324" cy="793699"/>
          </a:xfrm>
          <a:prstGeom prst="rect">
            <a:avLst/>
          </a:prstGeom>
        </p:spPr>
      </p:pic>
      <p:sp>
        <p:nvSpPr>
          <p:cNvPr id="8" name="Textfeld 7"/>
          <p:cNvSpPr txBox="1"/>
          <p:nvPr userDrawn="1"/>
        </p:nvSpPr>
        <p:spPr>
          <a:xfrm>
            <a:off x="3771900" y="6477000"/>
            <a:ext cx="52705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de-DE" sz="1000" dirty="0">
                <a:latin typeface="Verdana"/>
              </a:rPr>
              <a:t>Institut für Ökologischen Landbau,</a:t>
            </a:r>
          </a:p>
          <a:p>
            <a:pPr algn="r"/>
            <a:r>
              <a:rPr lang="de-DE" sz="1000" dirty="0">
                <a:latin typeface="Verdana"/>
              </a:rPr>
              <a:t>Bodenkultur und Ressourcenschutz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60" r:id="rId7"/>
    <p:sldLayoutId id="2147483656" r:id="rId8"/>
    <p:sldLayoutId id="2147483657" r:id="rId9"/>
    <p:sldLayoutId id="2147483661" r:id="rId10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 Narrow" pitchFamily="34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Verdana" pitchFamily="34" charset="0"/>
        <a:buChar char="●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15963" indent="-357188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1563" indent="-355600" algn="l" defTabSz="914400" rtl="0" eaLnBrk="1" latinLnBrk="0" hangingPunct="1">
        <a:spcBef>
          <a:spcPct val="20000"/>
        </a:spcBef>
        <a:buFont typeface="Wingdings" pitchFamily="2" charset="2"/>
        <a:buChar char="ü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431925" indent="-360363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792288" indent="-360363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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tertitel 7"/>
          <p:cNvSpPr>
            <a:spLocks noGrp="1"/>
          </p:cNvSpPr>
          <p:nvPr>
            <p:ph type="subTitle" idx="1"/>
          </p:nvPr>
        </p:nvSpPr>
        <p:spPr>
          <a:xfrm>
            <a:off x="198031" y="4823138"/>
            <a:ext cx="7466300" cy="1383630"/>
          </a:xfrm>
        </p:spPr>
        <p:txBody>
          <a:bodyPr>
            <a:normAutofit fontScale="92500"/>
          </a:bodyPr>
          <a:lstStyle/>
          <a:p>
            <a:pPr algn="l"/>
            <a:r>
              <a:rPr lang="de-DE" dirty="0"/>
              <a:t>Institut für Ökologischen Landbau,</a:t>
            </a:r>
          </a:p>
          <a:p>
            <a:pPr algn="l"/>
            <a:r>
              <a:rPr lang="de-DE" dirty="0"/>
              <a:t>Bodenkultur und Ressourcenschutz</a:t>
            </a:r>
          </a:p>
          <a:p>
            <a:pPr algn="l"/>
            <a:r>
              <a:rPr lang="de-DE" dirty="0"/>
              <a:t>Arbeitsgruppe Humushaushalt und Umwelt-Mikrobiologie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98031" y="1686966"/>
            <a:ext cx="8341285" cy="1383631"/>
          </a:xfrm>
        </p:spPr>
        <p:txBody>
          <a:bodyPr>
            <a:normAutofit/>
          </a:bodyPr>
          <a:lstStyle/>
          <a:p>
            <a:pPr algn="l"/>
            <a:r>
              <a:rPr lang="de-DE" sz="3600" dirty="0"/>
              <a:t>Klimaschutz durch Humusaufbau? Potentiale des Humusaufbaus in Bayern  </a:t>
            </a:r>
          </a:p>
        </p:txBody>
      </p:sp>
      <p:sp>
        <p:nvSpPr>
          <p:cNvPr id="4" name="Untertitel 7"/>
          <p:cNvSpPr txBox="1">
            <a:spLocks/>
          </p:cNvSpPr>
          <p:nvPr/>
        </p:nvSpPr>
        <p:spPr>
          <a:xfrm>
            <a:off x="193419" y="3359238"/>
            <a:ext cx="7466300" cy="1383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Verdana" pitchFamily="34" charset="0"/>
              <a:buNone/>
              <a:defRPr sz="2400" b="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SzPct val="80000"/>
              <a:buFont typeface="Wingdings" pitchFamily="2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>
                <a:solidFill>
                  <a:schemeClr val="tx1"/>
                </a:solidFill>
              </a:rPr>
              <a:t>PD Dr. Martin Wiesmeier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Szenario Ökolandbau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5839" y="916824"/>
            <a:ext cx="3723168" cy="87613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357188" indent="-357188" eaLnBrk="0" hangingPunct="0">
              <a:buClr>
                <a:srgbClr val="002774"/>
              </a:buClr>
              <a:buSzPct val="100000"/>
              <a:buFont typeface="Wingdings" pitchFamily="2" charset="2"/>
              <a:buChar char="r"/>
              <a:defRPr/>
            </a:pPr>
            <a:r>
              <a:rPr kumimoji="1" lang="de-DE" sz="2000" b="1" dirty="0">
                <a:latin typeface="TUM Neue Helvetica 55 Regular"/>
                <a:cs typeface="Arial" charset="0"/>
              </a:rPr>
              <a:t>Ökolandbau</a:t>
            </a:r>
            <a:r>
              <a:rPr kumimoji="1" lang="de-DE" sz="2000" dirty="0">
                <a:latin typeface="TUM Neue Helvetica 55 Regular"/>
                <a:cs typeface="Arial" charset="0"/>
              </a:rPr>
              <a:t>: Ausweitung von 7% (Stand 2015) auf 12% (</a:t>
            </a:r>
            <a:r>
              <a:rPr kumimoji="1" lang="de-DE" sz="2000" dirty="0" err="1">
                <a:latin typeface="TUM Neue Helvetica 55 Regular"/>
                <a:cs typeface="Arial" charset="0"/>
              </a:rPr>
              <a:t>BioRegio</a:t>
            </a:r>
            <a:r>
              <a:rPr kumimoji="1" lang="de-DE" sz="2000" dirty="0">
                <a:latin typeface="TUM Neue Helvetica 55 Regular"/>
                <a:cs typeface="Arial" charset="0"/>
              </a:rPr>
              <a:t> Bayern 2020):</a:t>
            </a:r>
          </a:p>
          <a:p>
            <a:pPr eaLnBrk="0" hangingPunct="0">
              <a:buClr>
                <a:srgbClr val="002774"/>
              </a:buClr>
              <a:buSzPct val="100000"/>
              <a:defRPr/>
            </a:pPr>
            <a:r>
              <a:rPr kumimoji="1" lang="de-DE" sz="2000" dirty="0">
                <a:latin typeface="TUM Neue Helvetica 55 Regular"/>
                <a:cs typeface="Arial" charset="0"/>
              </a:rPr>
              <a:t> </a:t>
            </a:r>
          </a:p>
          <a:p>
            <a:pPr eaLnBrk="0" hangingPunct="0">
              <a:buClr>
                <a:srgbClr val="002774"/>
              </a:buClr>
              <a:buSzPct val="100000"/>
              <a:defRPr/>
            </a:pPr>
            <a:r>
              <a:rPr lang="de-DE" sz="2000" b="1" dirty="0">
                <a:solidFill>
                  <a:srgbClr val="0070C0"/>
                </a:solidFill>
              </a:rPr>
              <a:t>→ </a:t>
            </a:r>
            <a:r>
              <a:rPr kumimoji="1" lang="de-DE" sz="2000" b="1" dirty="0">
                <a:solidFill>
                  <a:srgbClr val="0070C0"/>
                </a:solidFill>
                <a:latin typeface="TUM Neue Helvetica 55 Regular"/>
                <a:cs typeface="Arial" charset="0"/>
              </a:rPr>
              <a:t>0,07±0,03 </a:t>
            </a:r>
            <a:r>
              <a:rPr kumimoji="1" lang="de-DE" sz="2000" b="1" dirty="0" err="1">
                <a:solidFill>
                  <a:srgbClr val="0070C0"/>
                </a:solidFill>
                <a:latin typeface="TUM Neue Helvetica 55 Regular"/>
                <a:cs typeface="Arial" charset="0"/>
              </a:rPr>
              <a:t>Mt</a:t>
            </a:r>
            <a:r>
              <a:rPr kumimoji="1" lang="de-DE" sz="2000" b="1" dirty="0">
                <a:solidFill>
                  <a:srgbClr val="0070C0"/>
                </a:solidFill>
                <a:latin typeface="TUM Neue Helvetica 55 Regular"/>
                <a:cs typeface="Arial" charset="0"/>
              </a:rPr>
              <a:t> C pro Jahr</a:t>
            </a:r>
          </a:p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de-DE" sz="2000" b="1" dirty="0">
              <a:solidFill>
                <a:srgbClr val="0070C0"/>
              </a:solidFill>
              <a:latin typeface="TUM Neue Helvetica 55 Regular"/>
              <a:cs typeface="Arial" charset="0"/>
            </a:endParaRPr>
          </a:p>
          <a:p>
            <a:pPr eaLnBrk="0" hangingPunct="0">
              <a:buClr>
                <a:srgbClr val="002774"/>
              </a:buClr>
              <a:buSzPct val="100000"/>
              <a:defRPr/>
            </a:pPr>
            <a:r>
              <a:rPr kumimoji="1" lang="de-DE" sz="2000" b="1" dirty="0">
                <a:solidFill>
                  <a:srgbClr val="0070C0"/>
                </a:solidFill>
                <a:latin typeface="TUM Neue Helvetica 55 Regular"/>
                <a:cs typeface="Arial" charset="0"/>
              </a:rPr>
              <a:t>→ Insgesamt jährlicher Humusaufbau von ca. 0,3-0,4 </a:t>
            </a:r>
            <a:r>
              <a:rPr kumimoji="1" lang="de-DE" sz="2000" b="1" dirty="0" err="1">
                <a:solidFill>
                  <a:srgbClr val="0070C0"/>
                </a:solidFill>
                <a:latin typeface="TUM Neue Helvetica 55 Regular"/>
                <a:cs typeface="Arial" charset="0"/>
              </a:rPr>
              <a:t>Mt</a:t>
            </a:r>
            <a:r>
              <a:rPr kumimoji="1" lang="de-DE" sz="2000" b="1" dirty="0">
                <a:solidFill>
                  <a:srgbClr val="0070C0"/>
                </a:solidFill>
                <a:latin typeface="TUM Neue Helvetica 55 Regular"/>
                <a:cs typeface="Arial" charset="0"/>
              </a:rPr>
              <a:t> C möglich (= 1,1-1,5 </a:t>
            </a:r>
            <a:r>
              <a:rPr kumimoji="1" lang="de-DE" sz="2000" b="1" dirty="0" err="1">
                <a:solidFill>
                  <a:srgbClr val="0070C0"/>
                </a:solidFill>
                <a:latin typeface="TUM Neue Helvetica 55 Regular"/>
                <a:cs typeface="Arial" charset="0"/>
              </a:rPr>
              <a:t>Mt</a:t>
            </a:r>
            <a:r>
              <a:rPr kumimoji="1" lang="de-DE" sz="2000" b="1" dirty="0">
                <a:solidFill>
                  <a:srgbClr val="0070C0"/>
                </a:solidFill>
                <a:latin typeface="TUM Neue Helvetica 55 Regular"/>
                <a:cs typeface="Arial" charset="0"/>
              </a:rPr>
              <a:t> CO</a:t>
            </a:r>
            <a:r>
              <a:rPr kumimoji="1" lang="de-DE" sz="2000" b="1" baseline="-25000" dirty="0">
                <a:solidFill>
                  <a:srgbClr val="0070C0"/>
                </a:solidFill>
                <a:latin typeface="TUM Neue Helvetica 55 Regular"/>
                <a:cs typeface="Arial" charset="0"/>
              </a:rPr>
              <a:t>2</a:t>
            </a:r>
            <a:r>
              <a:rPr kumimoji="1" lang="de-DE" sz="2000" b="1" dirty="0">
                <a:solidFill>
                  <a:srgbClr val="0070C0"/>
                </a:solidFill>
                <a:latin typeface="TUM Neue Helvetica 55 Regular"/>
                <a:cs typeface="Arial" charset="0"/>
              </a:rPr>
              <a:t>-Äquivalente)</a:t>
            </a:r>
          </a:p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de-DE" sz="2000" dirty="0">
              <a:latin typeface="TUM Neue Helvetica 55 Regular"/>
              <a:cs typeface="Arial" charset="0"/>
            </a:endParaRPr>
          </a:p>
          <a:p>
            <a:pPr eaLnBrk="0" hangingPunct="0">
              <a:buClr>
                <a:srgbClr val="002774"/>
              </a:buClr>
              <a:buSzPct val="100000"/>
              <a:defRPr/>
            </a:pPr>
            <a:r>
              <a:rPr kumimoji="1" lang="de-DE" sz="2000" b="1" dirty="0">
                <a:solidFill>
                  <a:srgbClr val="0070C0"/>
                </a:solidFill>
                <a:latin typeface="TUM Neue Helvetica 55 Regular"/>
                <a:cs typeface="Arial" charset="0"/>
              </a:rPr>
              <a:t>→ entspricht ca. 1,5% der jährlichen GHG-Emissionen Bayerns bzw. 1‰ der Humusvorräte</a:t>
            </a:r>
          </a:p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de-DE" sz="2000" dirty="0">
              <a:latin typeface="TUM Neue Helvetica 55 Regular"/>
              <a:cs typeface="Arial" charset="0"/>
            </a:endParaRPr>
          </a:p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de-DE" sz="2000" b="1" dirty="0">
              <a:solidFill>
                <a:srgbClr val="0070C0"/>
              </a:solidFill>
              <a:latin typeface="TUM Neue Helvetica 55 Regular"/>
              <a:cs typeface="Arial" charset="0"/>
            </a:endParaRPr>
          </a:p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de-DE" sz="2000" b="1" baseline="30000" dirty="0">
              <a:solidFill>
                <a:srgbClr val="0070C0"/>
              </a:solidFill>
              <a:latin typeface="TUM Neue Helvetica 55 Regular"/>
              <a:cs typeface="Arial" charset="0"/>
            </a:endParaRPr>
          </a:p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de-DE" sz="2000" b="1" dirty="0">
              <a:solidFill>
                <a:srgbClr val="0070C0"/>
              </a:solidFill>
              <a:latin typeface="TUM Neue Helvetica 55 Regular"/>
              <a:cs typeface="Arial" charset="0"/>
            </a:endParaRPr>
          </a:p>
          <a:p>
            <a:pPr marL="357188" indent="-357188" eaLnBrk="0" hangingPunct="0">
              <a:buClr>
                <a:srgbClr val="002774"/>
              </a:buClr>
              <a:buSzPct val="100000"/>
              <a:buFont typeface="Wingdings" pitchFamily="2" charset="2"/>
              <a:buChar char="r"/>
              <a:defRPr/>
            </a:pPr>
            <a:endParaRPr kumimoji="1" lang="de-DE" sz="2000" b="1" dirty="0">
              <a:solidFill>
                <a:srgbClr val="0070C0"/>
              </a:solidFill>
              <a:latin typeface="TUM Neue Helvetica 55 Regular"/>
              <a:cs typeface="Arial" charset="0"/>
            </a:endParaRPr>
          </a:p>
          <a:p>
            <a:pPr marL="357188" indent="-357188" eaLnBrk="0" hangingPunct="0">
              <a:buClr>
                <a:srgbClr val="002774"/>
              </a:buClr>
              <a:buSzPct val="100000"/>
              <a:buFont typeface="Wingdings" pitchFamily="2" charset="2"/>
              <a:buChar char="r"/>
              <a:defRPr/>
            </a:pPr>
            <a:endParaRPr kumimoji="1" lang="de-DE" sz="2000" b="1" dirty="0">
              <a:solidFill>
                <a:srgbClr val="0070C0"/>
              </a:solidFill>
              <a:latin typeface="TUM Neue Helvetica 55 Regular"/>
              <a:cs typeface="Arial" charset="0"/>
            </a:endParaRPr>
          </a:p>
          <a:p>
            <a:pPr marL="357188" indent="-357188" eaLnBrk="0" hangingPunct="0">
              <a:buClr>
                <a:srgbClr val="002774"/>
              </a:buClr>
              <a:buSzPct val="100000"/>
              <a:buFont typeface="Wingdings" pitchFamily="2" charset="2"/>
              <a:buChar char="r"/>
              <a:defRPr/>
            </a:pPr>
            <a:endParaRPr kumimoji="1" lang="de-DE" sz="2000" b="1" dirty="0">
              <a:solidFill>
                <a:srgbClr val="0070C0"/>
              </a:solidFill>
              <a:latin typeface="TUM Neue Helvetica 55 Regular"/>
              <a:cs typeface="Arial" charset="0"/>
            </a:endParaRPr>
          </a:p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en-US" sz="2000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en-US" sz="2400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marL="357188" indent="4763" algn="just" eaLnBrk="0" hangingPunct="0">
              <a:buClr>
                <a:srgbClr val="002774"/>
              </a:buClr>
              <a:buSzPct val="100000"/>
              <a:buFontTx/>
              <a:buChar char="-"/>
              <a:defRPr/>
            </a:pPr>
            <a:endParaRPr kumimoji="1" lang="en-US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marL="357188" indent="4763" algn="just" eaLnBrk="0" hangingPunct="0">
              <a:buClr>
                <a:srgbClr val="002774"/>
              </a:buClr>
              <a:buSzPct val="100000"/>
              <a:defRPr/>
            </a:pPr>
            <a:r>
              <a:rPr kumimoji="1" lang="en-US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 </a:t>
            </a:r>
          </a:p>
          <a:p>
            <a:pPr marL="357188" indent="-357188" algn="just" eaLnBrk="0" hangingPunct="0">
              <a:buClr>
                <a:srgbClr val="002774"/>
              </a:buClr>
              <a:buSzPct val="100000"/>
              <a:defRPr/>
            </a:pPr>
            <a:endParaRPr kumimoji="1" lang="en-US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marL="357188" indent="-357188" algn="just" eaLnBrk="0" hangingPunct="0">
              <a:buClr>
                <a:srgbClr val="002774"/>
              </a:buClr>
              <a:buSzPct val="100000"/>
              <a:defRPr/>
            </a:pPr>
            <a:r>
              <a:rPr kumimoji="1" lang="en-US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 </a:t>
            </a:r>
          </a:p>
        </p:txBody>
      </p:sp>
      <p:pic>
        <p:nvPicPr>
          <p:cNvPr id="1026" name="Picture 2" descr="C:\Daten-lokal\Alle\Projekte\4 Promille\Karten Haruki\OrganicAgriculture_2015_Bavari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6" b="12391"/>
          <a:stretch/>
        </p:blipFill>
        <p:spPr bwMode="auto">
          <a:xfrm>
            <a:off x="3939007" y="878114"/>
            <a:ext cx="5094776" cy="535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386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Maßnahmen Politik/Verwaltung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514" y="1038282"/>
            <a:ext cx="8687395" cy="30777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marL="357188" indent="-357188" eaLnBrk="0" hangingPunct="0">
              <a:buClr>
                <a:srgbClr val="003399"/>
              </a:buClr>
              <a:buSzPct val="100000"/>
              <a:buFont typeface="Wingdings" pitchFamily="2" charset="2"/>
              <a:buChar char="r"/>
              <a:defRPr kumimoji="1" sz="2000">
                <a:solidFill>
                  <a:srgbClr val="000000"/>
                </a:solidFill>
                <a:latin typeface="TUM Neue Helvetica 55 Regular"/>
                <a:cs typeface="Arial" charset="0"/>
              </a:defRPr>
            </a:lvl1pPr>
          </a:lstStyle>
          <a:p>
            <a:r>
              <a:rPr lang="de-DE" dirty="0">
                <a:solidFill>
                  <a:schemeClr val="tx1"/>
                </a:solidFill>
              </a:rPr>
              <a:t>Verstärkte Förderung von Maßnahmen zum Humusaufbau (Verankerung von Maßnahmen im Rahmen der „Eco </a:t>
            </a:r>
            <a:r>
              <a:rPr lang="de-DE" dirty="0" err="1">
                <a:solidFill>
                  <a:schemeClr val="tx1"/>
                </a:solidFill>
              </a:rPr>
              <a:t>Schemes</a:t>
            </a:r>
            <a:r>
              <a:rPr lang="de-DE" dirty="0">
                <a:solidFill>
                  <a:schemeClr val="tx1"/>
                </a:solidFill>
              </a:rPr>
              <a:t>“ und der Agrarumweltmaßnahmen der zweiten Säule in der GAP nach 2020) </a:t>
            </a:r>
          </a:p>
          <a:p>
            <a:pPr marL="0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r>
              <a:rPr lang="de-DE" dirty="0">
                <a:solidFill>
                  <a:schemeClr val="tx1"/>
                </a:solidFill>
              </a:rPr>
              <a:t>Entwicklung eines </a:t>
            </a:r>
            <a:r>
              <a:rPr lang="de-DE" dirty="0" err="1">
                <a:solidFill>
                  <a:schemeClr val="tx1"/>
                </a:solidFill>
              </a:rPr>
              <a:t>Monitoringsystems</a:t>
            </a:r>
            <a:r>
              <a:rPr lang="de-DE" dirty="0">
                <a:solidFill>
                  <a:schemeClr val="tx1"/>
                </a:solidFill>
              </a:rPr>
              <a:t> für humusfördernde Maßnahmen auf Praxisbetrieben</a:t>
            </a:r>
          </a:p>
          <a:p>
            <a:pPr marL="0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r>
              <a:rPr lang="de-DE" dirty="0">
                <a:solidFill>
                  <a:schemeClr val="tx1"/>
                </a:solidFill>
              </a:rPr>
              <a:t>Schaffung eines Demonstrationsnetzes humusfördernder Maßnahmen („Leuchtturmbetriebe“) und Erprobung innovativer Maßnahmen zum Humusaufbau</a:t>
            </a:r>
          </a:p>
        </p:txBody>
      </p:sp>
    </p:spTree>
    <p:extLst>
      <p:ext uri="{BB962C8B-B14F-4D97-AF65-F5344CB8AC3E}">
        <p14:creationId xmlns:p14="http://schemas.microsoft.com/office/powerpoint/2010/main" val="808268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Fazit &amp; Ausblick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514" y="942746"/>
            <a:ext cx="8687395" cy="40010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marL="357188" indent="-357188" eaLnBrk="0" hangingPunct="0">
              <a:buClr>
                <a:srgbClr val="003399"/>
              </a:buClr>
              <a:buSzPct val="100000"/>
              <a:buFont typeface="Wingdings" pitchFamily="2" charset="2"/>
              <a:buChar char="r"/>
              <a:defRPr kumimoji="1" sz="2000">
                <a:solidFill>
                  <a:srgbClr val="000000"/>
                </a:solidFill>
                <a:latin typeface="TUM Neue Helvetica 55 Regular"/>
                <a:cs typeface="Arial" charset="0"/>
              </a:defRPr>
            </a:lvl1pPr>
          </a:lstStyle>
          <a:p>
            <a:r>
              <a:rPr lang="de-DE" dirty="0">
                <a:solidFill>
                  <a:schemeClr val="tx1"/>
                </a:solidFill>
              </a:rPr>
              <a:t>Ackerböden Bayerns nur zu 50% C-gesättigt, großes Potential für Humusaufbau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r>
              <a:rPr lang="de-DE" dirty="0">
                <a:solidFill>
                  <a:schemeClr val="tx1"/>
                </a:solidFill>
              </a:rPr>
              <a:t>Maßnahmen Humusaufbau: org. Dünger, verbesserte Fruchtfolgen, Zwischenfruchtanbau, Mischkultursysteme/Untersaaten, Ökolandbau, Umwandlung Acker- zu Grünland, Agroforstsysteme</a:t>
            </a:r>
          </a:p>
          <a:p>
            <a:pPr marL="0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r>
              <a:rPr lang="de-DE" dirty="0">
                <a:solidFill>
                  <a:schemeClr val="tx1"/>
                </a:solidFill>
              </a:rPr>
              <a:t>Geschätztes Gesamtpotential verschiedener Maßnahmen zum Humusaufbau in Bayern ca. 0,3-0,4 </a:t>
            </a:r>
            <a:r>
              <a:rPr lang="de-DE" dirty="0" err="1">
                <a:solidFill>
                  <a:schemeClr val="tx1"/>
                </a:solidFill>
              </a:rPr>
              <a:t>Mt</a:t>
            </a:r>
            <a:r>
              <a:rPr lang="de-DE" dirty="0">
                <a:solidFill>
                  <a:schemeClr val="tx1"/>
                </a:solidFill>
              </a:rPr>
              <a:t> C pro Jahr (1‰</a:t>
            </a:r>
            <a:r>
              <a:rPr lang="de-DE" dirty="0">
                <a:solidFill>
                  <a:schemeClr val="tx1"/>
                </a:solidFill>
                <a:latin typeface="Arial Narrow"/>
              </a:rPr>
              <a:t>)</a:t>
            </a:r>
            <a:endParaRPr lang="de-DE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r>
              <a:rPr lang="de-DE" dirty="0">
                <a:solidFill>
                  <a:schemeClr val="tx1"/>
                </a:solidFill>
              </a:rPr>
              <a:t>Weitere Vorteile: erhöhte Bodenfruchtbarkeit und Wasserspeicherkapazität, verbesserte Bodenstruktur, verringertes Erosionsrisiko, verringerte Dünge- und Treibstoffkosten  </a:t>
            </a:r>
          </a:p>
        </p:txBody>
      </p:sp>
    </p:spTree>
    <p:extLst>
      <p:ext uri="{BB962C8B-B14F-4D97-AF65-F5344CB8AC3E}">
        <p14:creationId xmlns:p14="http://schemas.microsoft.com/office/powerpoint/2010/main" val="1977394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467181" y="3088772"/>
            <a:ext cx="4500499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marL="357188" indent="-357188" eaLnBrk="0" hangingPunct="0">
              <a:buClr>
                <a:srgbClr val="003399"/>
              </a:buClr>
              <a:buSzPct val="100000"/>
              <a:buFont typeface="Wingdings" pitchFamily="2" charset="2"/>
              <a:buChar char="r"/>
              <a:defRPr kumimoji="1" sz="2000">
                <a:solidFill>
                  <a:srgbClr val="000000"/>
                </a:solidFill>
                <a:latin typeface="TUM Neue Helvetica 55 Regular"/>
                <a:cs typeface="Arial" charset="0"/>
              </a:defRPr>
            </a:lvl1pPr>
          </a:lstStyle>
          <a:p>
            <a:pPr>
              <a:buNone/>
            </a:pPr>
            <a:r>
              <a:rPr lang="de-DE" sz="3200" dirty="0"/>
              <a:t>Danke für Ihr Interesse!</a:t>
            </a:r>
          </a:p>
        </p:txBody>
      </p:sp>
    </p:spTree>
    <p:extLst>
      <p:ext uri="{BB962C8B-B14F-4D97-AF65-F5344CB8AC3E}">
        <p14:creationId xmlns:p14="http://schemas.microsoft.com/office/powerpoint/2010/main" val="2032883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Humusschwund durch Landnutzung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512" y="942746"/>
            <a:ext cx="8568951" cy="12311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marL="357188" indent="-357188" eaLnBrk="0" hangingPunct="0">
              <a:buClr>
                <a:srgbClr val="003399"/>
              </a:buClr>
              <a:buSzPct val="100000"/>
              <a:buFont typeface="Wingdings" pitchFamily="2" charset="2"/>
              <a:buChar char="r"/>
              <a:defRPr kumimoji="1" sz="2000">
                <a:solidFill>
                  <a:srgbClr val="000000"/>
                </a:solidFill>
                <a:latin typeface="TUM Neue Helvetica 55 Regular"/>
                <a:cs typeface="Arial" charset="0"/>
              </a:defRPr>
            </a:lvl1pPr>
          </a:lstStyle>
          <a:p>
            <a:r>
              <a:rPr lang="de-DE" dirty="0">
                <a:solidFill>
                  <a:schemeClr val="tx1"/>
                </a:solidFill>
              </a:rPr>
              <a:t>Große Verluste von Bodenkohlenstoff (SOC) durch Landnutzungs-wechsel und landwirtschaftliche Nutzung </a:t>
            </a: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221229" y="1704974"/>
            <a:ext cx="8630476" cy="4182372"/>
            <a:chOff x="221229" y="1704974"/>
            <a:chExt cx="8630476" cy="418237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229" y="1704974"/>
              <a:ext cx="8630476" cy="4182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hteck 2"/>
            <p:cNvSpPr/>
            <p:nvPr/>
          </p:nvSpPr>
          <p:spPr>
            <a:xfrm>
              <a:off x="221229" y="1828800"/>
              <a:ext cx="412952" cy="501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235981" y="5265174"/>
            <a:ext cx="2551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SOC-Verluste (t ha</a:t>
            </a:r>
            <a:r>
              <a:rPr lang="de-DE" sz="1400" baseline="30000" dirty="0"/>
              <a:t>-1</a:t>
            </a:r>
            <a:r>
              <a:rPr lang="de-DE" sz="1400" dirty="0"/>
              <a:t>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739145" y="5857850"/>
            <a:ext cx="2551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Sanderman</a:t>
            </a:r>
            <a:r>
              <a:rPr lang="de-DE" sz="1400" dirty="0"/>
              <a:t> et al., 2017</a:t>
            </a:r>
          </a:p>
        </p:txBody>
      </p:sp>
    </p:spTree>
    <p:extLst>
      <p:ext uri="{BB962C8B-B14F-4D97-AF65-F5344CB8AC3E}">
        <p14:creationId xmlns:p14="http://schemas.microsoft.com/office/powerpoint/2010/main" val="1673200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C-Speicherkapazität bayerischer Böden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2050" name="Picture 2" descr="C:\Daten-lokal\Alle\Projekte\Masterarbeit Haruki\C-Sättigungsdefizi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" t="17295" r="2887" b="16472"/>
          <a:stretch/>
        </p:blipFill>
        <p:spPr bwMode="auto">
          <a:xfrm>
            <a:off x="4121624" y="1404846"/>
            <a:ext cx="4917495" cy="490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79512" y="978125"/>
            <a:ext cx="8788997" cy="12311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marL="357188" indent="-357188" eaLnBrk="0" hangingPunct="0">
              <a:buClr>
                <a:srgbClr val="003399"/>
              </a:buClr>
              <a:buSzPct val="100000"/>
              <a:buFont typeface="Wingdings" pitchFamily="2" charset="2"/>
              <a:buChar char="r"/>
              <a:defRPr kumimoji="1" sz="2000">
                <a:solidFill>
                  <a:srgbClr val="000000"/>
                </a:solidFill>
                <a:latin typeface="TUM Neue Helvetica 55 Regular"/>
                <a:cs typeface="Arial" charset="0"/>
              </a:defRPr>
            </a:lvl1pPr>
          </a:lstStyle>
          <a:p>
            <a:r>
              <a:rPr lang="de-DE" dirty="0">
                <a:solidFill>
                  <a:schemeClr val="tx1"/>
                </a:solidFill>
              </a:rPr>
              <a:t>Begrenztes SOC-Speicherpotential, abhängig vom Feinanteil (</a:t>
            </a:r>
            <a:r>
              <a:rPr lang="de-DE" dirty="0" err="1">
                <a:solidFill>
                  <a:schemeClr val="tx1"/>
                </a:solidFill>
              </a:rPr>
              <a:t>Schluff+Ton</a:t>
            </a:r>
            <a:r>
              <a:rPr lang="de-DE" dirty="0">
                <a:solidFill>
                  <a:schemeClr val="tx1"/>
                </a:solidFill>
              </a:rPr>
              <a:t>)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4900" y="1755225"/>
            <a:ext cx="3946724" cy="276998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marL="357188" indent="-357188" eaLnBrk="0" hangingPunct="0">
              <a:buClr>
                <a:srgbClr val="003399"/>
              </a:buClr>
              <a:buSzPct val="100000"/>
              <a:buFont typeface="Wingdings" pitchFamily="2" charset="2"/>
              <a:buChar char="r"/>
              <a:defRPr kumimoji="1" sz="2000">
                <a:solidFill>
                  <a:srgbClr val="000000"/>
                </a:solidFill>
                <a:latin typeface="TUM Neue Helvetica 55 Regular"/>
                <a:cs typeface="Arial" charset="0"/>
              </a:defRPr>
            </a:lvl1pPr>
          </a:lstStyle>
          <a:p>
            <a:r>
              <a:rPr lang="de-DE" dirty="0">
                <a:solidFill>
                  <a:schemeClr val="tx1"/>
                </a:solidFill>
              </a:rPr>
              <a:t>Ackerböden im Mittel nur zu 50% C-gesättigt, Grünland zu 73%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r>
              <a:rPr lang="de-DE" dirty="0">
                <a:solidFill>
                  <a:schemeClr val="tx1"/>
                </a:solidFill>
              </a:rPr>
              <a:t>Insgesamt können zusätzlich                                   108 </a:t>
            </a:r>
            <a:r>
              <a:rPr lang="de-DE" dirty="0" err="1">
                <a:solidFill>
                  <a:schemeClr val="tx1"/>
                </a:solidFill>
              </a:rPr>
              <a:t>Mt</a:t>
            </a:r>
            <a:r>
              <a:rPr lang="de-DE" dirty="0">
                <a:solidFill>
                  <a:schemeClr val="tx1"/>
                </a:solidFill>
              </a:rPr>
              <a:t> C gespeichert werden (35 t ha</a:t>
            </a:r>
            <a:r>
              <a:rPr lang="de-DE" baseline="30000" dirty="0">
                <a:solidFill>
                  <a:schemeClr val="tx1"/>
                </a:solidFill>
              </a:rPr>
              <a:t>-1</a:t>
            </a:r>
            <a:r>
              <a:rPr lang="de-DE" dirty="0">
                <a:solidFill>
                  <a:schemeClr val="tx1"/>
                </a:solidFill>
              </a:rPr>
              <a:t>)</a:t>
            </a:r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17813" y="4233335"/>
            <a:ext cx="4133858" cy="15388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marL="357188" indent="-357188" eaLnBrk="0" hangingPunct="0">
              <a:buClr>
                <a:srgbClr val="003399"/>
              </a:buClr>
              <a:buSzPct val="100000"/>
              <a:buFont typeface="Wingdings" pitchFamily="2" charset="2"/>
              <a:buChar char="r"/>
              <a:defRPr kumimoji="1" sz="2000">
                <a:solidFill>
                  <a:srgbClr val="000000"/>
                </a:solidFill>
                <a:latin typeface="TUM Neue Helvetica 55 Regular"/>
                <a:cs typeface="Arial" charset="0"/>
              </a:defRPr>
            </a:lvl1pPr>
          </a:lstStyle>
          <a:p>
            <a:pPr marL="0" indent="0">
              <a:buNone/>
            </a:pPr>
            <a:r>
              <a:rPr lang="de-DE" b="1" dirty="0">
                <a:solidFill>
                  <a:srgbClr val="0070C0"/>
                </a:solidFill>
                <a:latin typeface="Arial Narrow"/>
              </a:rPr>
              <a:t>→ </a:t>
            </a:r>
            <a:r>
              <a:rPr lang="de-DE" b="1" dirty="0">
                <a:solidFill>
                  <a:srgbClr val="0070C0"/>
                </a:solidFill>
              </a:rPr>
              <a:t>Humusaufbau ist nahezu flächendeckend in Bayern möglich (vermutlich über mehrere Jahrzehnte)</a:t>
            </a:r>
          </a:p>
          <a:p>
            <a:pPr>
              <a:buNone/>
            </a:pP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508683" y="6079978"/>
            <a:ext cx="2551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Wiesmeier et al., 2014</a:t>
            </a:r>
          </a:p>
        </p:txBody>
      </p:sp>
    </p:spTree>
    <p:extLst>
      <p:ext uri="{BB962C8B-B14F-4D97-AF65-F5344CB8AC3E}">
        <p14:creationId xmlns:p14="http://schemas.microsoft.com/office/powerpoint/2010/main" val="877744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Humusaufbau: Maßnahmen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512" y="937246"/>
            <a:ext cx="8746123" cy="55399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marL="357188" indent="-357188" eaLnBrk="0" hangingPunct="0">
              <a:buClr>
                <a:srgbClr val="003399"/>
              </a:buClr>
              <a:buSzPct val="100000"/>
              <a:buFont typeface="Wingdings" pitchFamily="2" charset="2"/>
              <a:buChar char="r"/>
              <a:defRPr kumimoji="1" sz="2000">
                <a:solidFill>
                  <a:srgbClr val="000000"/>
                </a:solidFill>
                <a:latin typeface="TUM Neue Helvetica 55 Regular"/>
                <a:cs typeface="Arial" charset="0"/>
              </a:defRPr>
            </a:lvl1pPr>
          </a:lstStyle>
          <a:p>
            <a:r>
              <a:rPr lang="de-DE" dirty="0"/>
              <a:t>Anbau einjähriger oder mehrjähriger Futterleguminosen (Luzerne, Kleegras, etc.) </a:t>
            </a:r>
          </a:p>
          <a:p>
            <a:r>
              <a:rPr lang="de-DE" dirty="0"/>
              <a:t>Anbau von Körnerleguminosen</a:t>
            </a:r>
          </a:p>
          <a:p>
            <a:pPr lvl="0"/>
            <a:r>
              <a:rPr lang="de-DE" dirty="0"/>
              <a:t>Anbau von Zwischenfrüchten (möglichst tiefwurzelnd)</a:t>
            </a:r>
          </a:p>
          <a:p>
            <a:pPr lvl="0"/>
            <a:r>
              <a:rPr lang="de-DE" dirty="0"/>
              <a:t>Anwendung von Mischkultursystemen und Untersaaten</a:t>
            </a:r>
          </a:p>
          <a:p>
            <a:pPr lvl="0"/>
            <a:r>
              <a:rPr lang="de-DE" dirty="0"/>
              <a:t>Effizientere Verwendung organischer Dünger (Gülle, Mist, Kompost, </a:t>
            </a:r>
            <a:r>
              <a:rPr lang="de-DE" dirty="0" err="1"/>
              <a:t>Gärreste</a:t>
            </a:r>
            <a:r>
              <a:rPr lang="de-DE" dirty="0"/>
              <a:t>) unter Berücksichtigung der Nährstoffbilanzen</a:t>
            </a:r>
          </a:p>
          <a:p>
            <a:pPr lvl="0"/>
            <a:r>
              <a:rPr lang="de-DE" dirty="0"/>
              <a:t>Förderung des Ökolandbaus</a:t>
            </a:r>
          </a:p>
          <a:p>
            <a:pPr lvl="0"/>
            <a:r>
              <a:rPr lang="de-DE" dirty="0"/>
              <a:t>Erhalt und Anlage von Grünland</a:t>
            </a:r>
          </a:p>
          <a:p>
            <a:r>
              <a:rPr lang="de-DE" dirty="0"/>
              <a:t>Etablierung </a:t>
            </a:r>
            <a:r>
              <a:rPr lang="de-DE" dirty="0" err="1"/>
              <a:t>leguminosenreicher</a:t>
            </a:r>
            <a:r>
              <a:rPr lang="de-DE" dirty="0"/>
              <a:t> Grünlandbestände</a:t>
            </a:r>
          </a:p>
          <a:p>
            <a:pPr lvl="0"/>
            <a:r>
              <a:rPr lang="de-DE" dirty="0"/>
              <a:t>Etablierung von Agroforst-Systemen</a:t>
            </a:r>
          </a:p>
          <a:p>
            <a:pPr lvl="0"/>
            <a:r>
              <a:rPr lang="de-DE" dirty="0"/>
              <a:t>Anlage und Erhalt von Hecken und Feldgehölzen</a:t>
            </a:r>
          </a:p>
          <a:p>
            <a:pPr lvl="0"/>
            <a:r>
              <a:rPr lang="de-DE" dirty="0"/>
              <a:t>Verwendung von </a:t>
            </a:r>
            <a:r>
              <a:rPr lang="de-DE" dirty="0" err="1"/>
              <a:t>Biokohle</a:t>
            </a:r>
            <a:r>
              <a:rPr lang="de-DE" dirty="0"/>
              <a:t> (?)</a:t>
            </a:r>
          </a:p>
          <a:p>
            <a:pPr lvl="0"/>
            <a:r>
              <a:rPr lang="de-DE" dirty="0"/>
              <a:t>Unterbodenmanagement  (?)</a:t>
            </a:r>
          </a:p>
          <a:p>
            <a:pPr lvl="0"/>
            <a:r>
              <a:rPr lang="de-DE" dirty="0"/>
              <a:t>Reduzierte Bodenbearbeitung (nein!)</a:t>
            </a:r>
          </a:p>
          <a:p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1407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Studie Humusaufbaupotential Bayern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5839" y="717340"/>
            <a:ext cx="5011254" cy="60939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en-US" sz="2000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marL="357188" indent="-357188" eaLnBrk="0" hangingPunct="0">
              <a:buClr>
                <a:srgbClr val="002774"/>
              </a:buClr>
              <a:buSzPct val="100000"/>
              <a:buFont typeface="Wingdings" pitchFamily="2" charset="2"/>
              <a:buChar char="r"/>
              <a:defRPr/>
            </a:pPr>
            <a:r>
              <a:rPr kumimoji="1" lang="de-DE" sz="2000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4-Promille-Initiative: Steigerung der globalen SOC-Vorräte um 4‰ pro Jahr würde anthropogene CO</a:t>
            </a:r>
            <a:r>
              <a:rPr kumimoji="1" lang="de-DE" sz="2000" baseline="-25000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2</a:t>
            </a:r>
            <a:r>
              <a:rPr kumimoji="1" lang="de-DE" sz="2000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-Emissionen ausgleichen</a:t>
            </a:r>
          </a:p>
          <a:p>
            <a:pPr marL="357188" indent="-357188" eaLnBrk="0" hangingPunct="0">
              <a:buClr>
                <a:srgbClr val="002774"/>
              </a:buClr>
              <a:buSzPct val="100000"/>
              <a:buFont typeface="Wingdings" pitchFamily="2" charset="2"/>
              <a:buChar char="r"/>
              <a:defRPr/>
            </a:pPr>
            <a:endParaRPr kumimoji="1" lang="en-US" sz="2000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marL="357188" indent="-357188" eaLnBrk="0" hangingPunct="0">
              <a:buClr>
                <a:srgbClr val="002774"/>
              </a:buClr>
              <a:buSzPct val="100000"/>
              <a:buFont typeface="Wingdings" pitchFamily="2" charset="2"/>
              <a:buChar char="r"/>
              <a:defRPr/>
            </a:pPr>
            <a:r>
              <a:rPr kumimoji="1" lang="en-US" sz="2000" dirty="0" err="1">
                <a:solidFill>
                  <a:srgbClr val="000000"/>
                </a:solidFill>
                <a:latin typeface="TUM Neue Helvetica 55 Regular"/>
                <a:cs typeface="Arial" charset="0"/>
              </a:rPr>
              <a:t>Studie</a:t>
            </a:r>
            <a:r>
              <a:rPr kumimoji="1" lang="en-US" sz="2000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 </a:t>
            </a:r>
            <a:r>
              <a:rPr kumimoji="1" lang="en-US" sz="2000" dirty="0" err="1">
                <a:solidFill>
                  <a:srgbClr val="000000"/>
                </a:solidFill>
                <a:latin typeface="TUM Neue Helvetica 55 Regular"/>
                <a:cs typeface="Arial" charset="0"/>
              </a:rPr>
              <a:t>zu</a:t>
            </a:r>
            <a:r>
              <a:rPr kumimoji="1" lang="en-US" sz="2000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 </a:t>
            </a:r>
            <a:r>
              <a:rPr kumimoji="1" lang="en-US" sz="2000" dirty="0" err="1">
                <a:solidFill>
                  <a:srgbClr val="000000"/>
                </a:solidFill>
                <a:latin typeface="TUM Neue Helvetica 55 Regular"/>
                <a:cs typeface="Arial" charset="0"/>
              </a:rPr>
              <a:t>Umsetzungsmöglichkeiten</a:t>
            </a:r>
            <a:r>
              <a:rPr kumimoji="1" lang="en-US" sz="2000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 in Bayern:                                                         </a:t>
            </a:r>
            <a:r>
              <a:rPr kumimoji="1" lang="en-US" sz="2000" dirty="0" err="1">
                <a:solidFill>
                  <a:srgbClr val="000000"/>
                </a:solidFill>
                <a:latin typeface="TUM Neue Helvetica 55 Regular"/>
                <a:cs typeface="Arial" charset="0"/>
              </a:rPr>
              <a:t>Analyse</a:t>
            </a:r>
            <a:r>
              <a:rPr kumimoji="1" lang="en-US" sz="2000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 des </a:t>
            </a:r>
            <a:r>
              <a:rPr kumimoji="1" lang="en-US" sz="2000" dirty="0" err="1">
                <a:solidFill>
                  <a:srgbClr val="000000"/>
                </a:solidFill>
                <a:latin typeface="TUM Neue Helvetica 55 Regular"/>
                <a:cs typeface="Arial" charset="0"/>
              </a:rPr>
              <a:t>Bodenmanagements</a:t>
            </a:r>
            <a:r>
              <a:rPr kumimoji="1" lang="en-US" sz="2000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 auf </a:t>
            </a:r>
            <a:r>
              <a:rPr kumimoji="1" lang="en-US" sz="2000" dirty="0" err="1">
                <a:solidFill>
                  <a:srgbClr val="000000"/>
                </a:solidFill>
                <a:latin typeface="TUM Neue Helvetica 55 Regular"/>
                <a:cs typeface="Arial" charset="0"/>
              </a:rPr>
              <a:t>Schlagebene</a:t>
            </a:r>
            <a:r>
              <a:rPr kumimoji="1" lang="en-US" sz="2000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 (</a:t>
            </a:r>
            <a:r>
              <a:rPr kumimoji="1" lang="en-US" sz="2000" dirty="0" err="1">
                <a:solidFill>
                  <a:srgbClr val="000000"/>
                </a:solidFill>
                <a:latin typeface="TUM Neue Helvetica 55 Regular"/>
                <a:cs typeface="Arial" charset="0"/>
              </a:rPr>
              <a:t>InVeKoS-Daten</a:t>
            </a:r>
            <a:r>
              <a:rPr kumimoji="1" lang="en-US" sz="2000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 2012-2015), </a:t>
            </a:r>
            <a:r>
              <a:rPr kumimoji="1" lang="en-US" sz="2000" dirty="0" err="1">
                <a:solidFill>
                  <a:srgbClr val="000000"/>
                </a:solidFill>
                <a:latin typeface="TUM Neue Helvetica 55 Regular"/>
                <a:cs typeface="Arial" charset="0"/>
              </a:rPr>
              <a:t>Entwicklung</a:t>
            </a:r>
            <a:r>
              <a:rPr kumimoji="1" lang="en-US" sz="2000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 </a:t>
            </a:r>
            <a:r>
              <a:rPr kumimoji="1" lang="en-US" sz="2000" dirty="0" err="1">
                <a:solidFill>
                  <a:srgbClr val="000000"/>
                </a:solidFill>
                <a:latin typeface="TUM Neue Helvetica 55 Regular"/>
                <a:cs typeface="Arial" charset="0"/>
              </a:rPr>
              <a:t>verschiedener</a:t>
            </a:r>
            <a:r>
              <a:rPr kumimoji="1" lang="en-US" sz="2000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 </a:t>
            </a:r>
            <a:r>
              <a:rPr kumimoji="1" lang="en-US" sz="2000" dirty="0" err="1">
                <a:solidFill>
                  <a:srgbClr val="000000"/>
                </a:solidFill>
                <a:latin typeface="TUM Neue Helvetica 55 Regular"/>
                <a:cs typeface="Arial" charset="0"/>
              </a:rPr>
              <a:t>Szenarien</a:t>
            </a:r>
            <a:r>
              <a:rPr kumimoji="1" lang="en-US" sz="2000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 </a:t>
            </a:r>
            <a:r>
              <a:rPr kumimoji="1" lang="en-US" sz="2000" dirty="0" err="1">
                <a:solidFill>
                  <a:srgbClr val="000000"/>
                </a:solidFill>
                <a:latin typeface="TUM Neue Helvetica 55 Regular"/>
                <a:cs typeface="Arial" charset="0"/>
              </a:rPr>
              <a:t>zum</a:t>
            </a:r>
            <a:r>
              <a:rPr kumimoji="1" lang="en-US" sz="2000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 </a:t>
            </a:r>
            <a:r>
              <a:rPr kumimoji="1" lang="en-US" sz="2000" dirty="0" err="1">
                <a:solidFill>
                  <a:srgbClr val="000000"/>
                </a:solidFill>
                <a:latin typeface="TUM Neue Helvetica 55 Regular"/>
                <a:cs typeface="Arial" charset="0"/>
              </a:rPr>
              <a:t>Humusaufbau</a:t>
            </a:r>
            <a:endParaRPr kumimoji="1" lang="en-US" sz="2000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de-DE" sz="2000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en-US" sz="2000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marL="357188" indent="-357188" eaLnBrk="0" hangingPunct="0">
              <a:buClr>
                <a:srgbClr val="002774"/>
              </a:buClr>
              <a:buSzPct val="100000"/>
              <a:buFont typeface="Wingdings" pitchFamily="2" charset="2"/>
              <a:buChar char="r"/>
              <a:defRPr/>
            </a:pPr>
            <a:endParaRPr kumimoji="1" lang="en-US" sz="2000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marL="357188" indent="-357188" eaLnBrk="0" hangingPunct="0">
              <a:buClr>
                <a:srgbClr val="002774"/>
              </a:buClr>
              <a:buSzPct val="100000"/>
              <a:buFont typeface="Wingdings" pitchFamily="2" charset="2"/>
              <a:buChar char="r"/>
              <a:defRPr/>
            </a:pPr>
            <a:endParaRPr kumimoji="1" lang="en-US" sz="2400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marL="357188" indent="4763" algn="just" eaLnBrk="0" hangingPunct="0">
              <a:buClr>
                <a:srgbClr val="002774"/>
              </a:buClr>
              <a:buSzPct val="100000"/>
              <a:buFontTx/>
              <a:buChar char="-"/>
              <a:defRPr/>
            </a:pPr>
            <a:endParaRPr kumimoji="1" lang="en-US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marL="357188" indent="4763" algn="just" eaLnBrk="0" hangingPunct="0">
              <a:buClr>
                <a:srgbClr val="002774"/>
              </a:buClr>
              <a:buSzPct val="100000"/>
              <a:defRPr/>
            </a:pPr>
            <a:r>
              <a:rPr kumimoji="1" lang="en-US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 </a:t>
            </a:r>
          </a:p>
          <a:p>
            <a:pPr marL="357188" indent="-357188" algn="just" eaLnBrk="0" hangingPunct="0">
              <a:buClr>
                <a:srgbClr val="002774"/>
              </a:buClr>
              <a:buSzPct val="100000"/>
              <a:defRPr/>
            </a:pPr>
            <a:endParaRPr kumimoji="1" lang="en-US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marL="357188" indent="-357188" algn="just" eaLnBrk="0" hangingPunct="0">
              <a:buClr>
                <a:srgbClr val="002774"/>
              </a:buClr>
              <a:buSzPct val="100000"/>
              <a:defRPr/>
            </a:pPr>
            <a:r>
              <a:rPr kumimoji="1" lang="en-US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 </a:t>
            </a:r>
          </a:p>
        </p:txBody>
      </p:sp>
      <p:pic>
        <p:nvPicPr>
          <p:cNvPr id="6" name="Picture 2" descr="C:\Daten-lokal\Alle\Vorträge, Poster und Lehre\2018-05-29 SOM-Konferenz Thünen\1-BwzbZflSpC_VnbNrQKEte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3" t="4354" r="17264"/>
          <a:stretch/>
        </p:blipFill>
        <p:spPr bwMode="auto">
          <a:xfrm>
            <a:off x="5486398" y="956439"/>
            <a:ext cx="3446726" cy="511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413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Szenario Ausweitung Zwischenfruchtanbau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5839" y="916824"/>
            <a:ext cx="3530251" cy="4862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357188" indent="-357188" eaLnBrk="0" hangingPunct="0">
              <a:buClr>
                <a:srgbClr val="002774"/>
              </a:buClr>
              <a:buSzPct val="100000"/>
              <a:buFont typeface="Wingdings" pitchFamily="2" charset="2"/>
              <a:buChar char="r"/>
              <a:defRPr/>
            </a:pPr>
            <a:r>
              <a:rPr kumimoji="1" lang="de-DE" sz="2000" b="1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Winterzwischenfrucht</a:t>
            </a:r>
            <a:r>
              <a:rPr kumimoji="1" lang="de-DE" sz="2000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: Ausweitung auf 29% der Ackerfläche Bayerns möglich (559.000 ha):</a:t>
            </a:r>
          </a:p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de-DE" sz="2000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eaLnBrk="0" hangingPunct="0">
              <a:buClr>
                <a:srgbClr val="002774"/>
              </a:buClr>
              <a:buSzPct val="100000"/>
              <a:defRPr/>
            </a:pPr>
            <a:r>
              <a:rPr lang="de-DE" sz="2000" b="1" dirty="0">
                <a:solidFill>
                  <a:srgbClr val="0070C0"/>
                </a:solidFill>
              </a:rPr>
              <a:t>→ </a:t>
            </a:r>
            <a:r>
              <a:rPr kumimoji="1" lang="de-DE" sz="2000" b="1" dirty="0">
                <a:solidFill>
                  <a:srgbClr val="0070C0"/>
                </a:solidFill>
                <a:latin typeface="TUM Neue Helvetica 55 Regular"/>
                <a:cs typeface="Arial" charset="0"/>
              </a:rPr>
              <a:t>0,18±0,04 </a:t>
            </a:r>
            <a:r>
              <a:rPr kumimoji="1" lang="de-DE" sz="2000" b="1" dirty="0" err="1">
                <a:solidFill>
                  <a:srgbClr val="0070C0"/>
                </a:solidFill>
                <a:latin typeface="TUM Neue Helvetica 55 Regular"/>
                <a:cs typeface="Arial" charset="0"/>
              </a:rPr>
              <a:t>Mt</a:t>
            </a:r>
            <a:r>
              <a:rPr kumimoji="1" lang="de-DE" sz="2000" b="1" dirty="0">
                <a:solidFill>
                  <a:srgbClr val="0070C0"/>
                </a:solidFill>
                <a:latin typeface="TUM Neue Helvetica 55 Regular"/>
                <a:cs typeface="Arial" charset="0"/>
              </a:rPr>
              <a:t> C pro Jahr </a:t>
            </a:r>
          </a:p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de-DE" sz="2000" b="1" dirty="0">
              <a:solidFill>
                <a:srgbClr val="0070C0"/>
              </a:solidFill>
              <a:latin typeface="TUM Neue Helvetica 55 Regular"/>
              <a:cs typeface="Arial" charset="0"/>
            </a:endParaRPr>
          </a:p>
          <a:p>
            <a:pPr marL="357188" indent="-357188" eaLnBrk="0" hangingPunct="0">
              <a:buClr>
                <a:srgbClr val="002774"/>
              </a:buClr>
              <a:buSzPct val="100000"/>
              <a:buFont typeface="Wingdings" pitchFamily="2" charset="2"/>
              <a:buChar char="r"/>
              <a:defRPr/>
            </a:pPr>
            <a:endParaRPr kumimoji="1" lang="de-DE" sz="2000" b="1" dirty="0">
              <a:solidFill>
                <a:srgbClr val="0070C0"/>
              </a:solidFill>
              <a:latin typeface="TUM Neue Helvetica 55 Regular"/>
              <a:cs typeface="Arial" charset="0"/>
            </a:endParaRPr>
          </a:p>
          <a:p>
            <a:pPr marL="357188" indent="-357188" eaLnBrk="0" hangingPunct="0">
              <a:buClr>
                <a:srgbClr val="002774"/>
              </a:buClr>
              <a:buSzPct val="100000"/>
              <a:buFont typeface="Wingdings" pitchFamily="2" charset="2"/>
              <a:buChar char="r"/>
              <a:defRPr/>
            </a:pPr>
            <a:endParaRPr kumimoji="1" lang="de-DE" sz="2000" b="1" dirty="0">
              <a:solidFill>
                <a:srgbClr val="0070C0"/>
              </a:solidFill>
              <a:latin typeface="TUM Neue Helvetica 55 Regular"/>
              <a:cs typeface="Arial" charset="0"/>
            </a:endParaRPr>
          </a:p>
          <a:p>
            <a:pPr marL="357188" indent="-357188" eaLnBrk="0" hangingPunct="0">
              <a:buClr>
                <a:srgbClr val="002774"/>
              </a:buClr>
              <a:buSzPct val="100000"/>
              <a:buFont typeface="Wingdings" pitchFamily="2" charset="2"/>
              <a:buChar char="r"/>
              <a:defRPr/>
            </a:pPr>
            <a:endParaRPr kumimoji="1" lang="de-DE" sz="2000" b="1" dirty="0">
              <a:solidFill>
                <a:srgbClr val="0070C0"/>
              </a:solidFill>
              <a:latin typeface="TUM Neue Helvetica 55 Regular"/>
              <a:cs typeface="Arial" charset="0"/>
            </a:endParaRPr>
          </a:p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en-US" sz="2000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en-US" sz="2400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marL="357188" indent="4763" algn="just" eaLnBrk="0" hangingPunct="0">
              <a:buClr>
                <a:srgbClr val="002774"/>
              </a:buClr>
              <a:buSzPct val="100000"/>
              <a:buFontTx/>
              <a:buChar char="-"/>
              <a:defRPr/>
            </a:pPr>
            <a:endParaRPr kumimoji="1" lang="en-US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marL="357188" indent="4763" algn="just" eaLnBrk="0" hangingPunct="0">
              <a:buClr>
                <a:srgbClr val="002774"/>
              </a:buClr>
              <a:buSzPct val="100000"/>
              <a:defRPr/>
            </a:pPr>
            <a:r>
              <a:rPr kumimoji="1" lang="en-US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 </a:t>
            </a:r>
          </a:p>
          <a:p>
            <a:pPr marL="357188" indent="-357188" algn="just" eaLnBrk="0" hangingPunct="0">
              <a:buClr>
                <a:srgbClr val="002774"/>
              </a:buClr>
              <a:buSzPct val="100000"/>
              <a:defRPr/>
            </a:pPr>
            <a:endParaRPr kumimoji="1" lang="en-US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marL="357188" indent="-357188" algn="just" eaLnBrk="0" hangingPunct="0">
              <a:buClr>
                <a:srgbClr val="002774"/>
              </a:buClr>
              <a:buSzPct val="100000"/>
              <a:defRPr/>
            </a:pPr>
            <a:r>
              <a:rPr kumimoji="1" lang="en-US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 </a:t>
            </a:r>
          </a:p>
        </p:txBody>
      </p:sp>
      <p:pic>
        <p:nvPicPr>
          <p:cNvPr id="3" name="Picture 2" descr="C:\Daten-lokal\Alle\Projekte\4 Promille\Karten Haruki\Covercrop_2015_Bavari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3" b="11880"/>
          <a:stretch/>
        </p:blipFill>
        <p:spPr bwMode="auto">
          <a:xfrm>
            <a:off x="3927908" y="916824"/>
            <a:ext cx="5012892" cy="533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354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Szenario verbesserte Fruchtfolgen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5839" y="916824"/>
            <a:ext cx="3603993" cy="67095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357188" indent="-357188" eaLnBrk="0" hangingPunct="0">
              <a:buClr>
                <a:srgbClr val="002774"/>
              </a:buClr>
              <a:buSzPct val="100000"/>
              <a:buFont typeface="Wingdings" pitchFamily="2" charset="2"/>
              <a:buChar char="r"/>
              <a:defRPr/>
            </a:pPr>
            <a:r>
              <a:rPr kumimoji="1" lang="en-US" sz="2000" b="1" dirty="0" err="1">
                <a:solidFill>
                  <a:srgbClr val="000000"/>
                </a:solidFill>
                <a:latin typeface="TUM Neue Helvetica 55 Regular"/>
                <a:cs typeface="Arial" charset="0"/>
              </a:rPr>
              <a:t>Verbesserte</a:t>
            </a:r>
            <a:r>
              <a:rPr kumimoji="1" lang="en-US" sz="2000" b="1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 </a:t>
            </a:r>
            <a:r>
              <a:rPr kumimoji="1" lang="en-US" sz="2000" b="1" dirty="0" err="1">
                <a:solidFill>
                  <a:srgbClr val="000000"/>
                </a:solidFill>
                <a:latin typeface="TUM Neue Helvetica 55 Regular"/>
                <a:cs typeface="Arial" charset="0"/>
              </a:rPr>
              <a:t>Fruchtfolgen</a:t>
            </a:r>
            <a:r>
              <a:rPr kumimoji="1" lang="en-US" sz="2000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: </a:t>
            </a:r>
            <a:r>
              <a:rPr kumimoji="1" lang="de-DE" sz="2000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18% der Ackerfläche Bayerns mit relativ einseitigen, humus-zehrenden Fruchtfolgen (341.600 ha), Integration humusmehrender Kulturen (ein- oder mehrjährige Futterleguminosen, Körnerleguminosen): </a:t>
            </a:r>
          </a:p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de-DE" sz="2000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eaLnBrk="0" hangingPunct="0">
              <a:buClr>
                <a:srgbClr val="002774"/>
              </a:buClr>
              <a:buSzPct val="100000"/>
              <a:defRPr/>
            </a:pPr>
            <a:r>
              <a:rPr lang="de-DE" sz="2000" b="1" dirty="0">
                <a:solidFill>
                  <a:srgbClr val="0070C0"/>
                </a:solidFill>
              </a:rPr>
              <a:t>→ </a:t>
            </a:r>
            <a:r>
              <a:rPr kumimoji="1" lang="de-DE" sz="2000" b="1" dirty="0">
                <a:solidFill>
                  <a:srgbClr val="0070C0"/>
                </a:solidFill>
                <a:latin typeface="TUM Neue Helvetica 55 Regular"/>
                <a:cs typeface="Arial" charset="0"/>
              </a:rPr>
              <a:t>0,05±0,02 </a:t>
            </a:r>
            <a:r>
              <a:rPr kumimoji="1" lang="de-DE" sz="2000" b="1" dirty="0" err="1">
                <a:solidFill>
                  <a:srgbClr val="0070C0"/>
                </a:solidFill>
                <a:latin typeface="TUM Neue Helvetica 55 Regular"/>
                <a:cs typeface="Arial" charset="0"/>
              </a:rPr>
              <a:t>Mt</a:t>
            </a:r>
            <a:r>
              <a:rPr kumimoji="1" lang="de-DE" sz="2000" b="1" dirty="0">
                <a:solidFill>
                  <a:srgbClr val="0070C0"/>
                </a:solidFill>
                <a:latin typeface="TUM Neue Helvetica 55 Regular"/>
                <a:cs typeface="Arial" charset="0"/>
              </a:rPr>
              <a:t> C pro Jahr </a:t>
            </a:r>
          </a:p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de-DE" sz="2000" b="1" dirty="0">
              <a:solidFill>
                <a:srgbClr val="0070C0"/>
              </a:solidFill>
              <a:latin typeface="TUM Neue Helvetica 55 Regular"/>
              <a:cs typeface="Arial" charset="0"/>
            </a:endParaRPr>
          </a:p>
          <a:p>
            <a:pPr marL="357188" indent="-357188" eaLnBrk="0" hangingPunct="0">
              <a:buClr>
                <a:srgbClr val="002774"/>
              </a:buClr>
              <a:buSzPct val="100000"/>
              <a:buFont typeface="Wingdings" pitchFamily="2" charset="2"/>
              <a:buChar char="r"/>
              <a:defRPr/>
            </a:pPr>
            <a:endParaRPr kumimoji="1" lang="de-DE" sz="2000" b="1" dirty="0">
              <a:solidFill>
                <a:srgbClr val="0070C0"/>
              </a:solidFill>
              <a:latin typeface="TUM Neue Helvetica 55 Regular"/>
              <a:cs typeface="Arial" charset="0"/>
            </a:endParaRPr>
          </a:p>
          <a:p>
            <a:pPr marL="357188" indent="-357188" eaLnBrk="0" hangingPunct="0">
              <a:buClr>
                <a:srgbClr val="002774"/>
              </a:buClr>
              <a:buSzPct val="100000"/>
              <a:buFont typeface="Wingdings" pitchFamily="2" charset="2"/>
              <a:buChar char="r"/>
              <a:defRPr/>
            </a:pPr>
            <a:endParaRPr kumimoji="1" lang="de-DE" sz="2000" b="1" dirty="0">
              <a:solidFill>
                <a:srgbClr val="0070C0"/>
              </a:solidFill>
              <a:latin typeface="TUM Neue Helvetica 55 Regular"/>
              <a:cs typeface="Arial" charset="0"/>
            </a:endParaRPr>
          </a:p>
          <a:p>
            <a:pPr marL="357188" indent="-357188" eaLnBrk="0" hangingPunct="0">
              <a:buClr>
                <a:srgbClr val="002774"/>
              </a:buClr>
              <a:buSzPct val="100000"/>
              <a:buFont typeface="Wingdings" pitchFamily="2" charset="2"/>
              <a:buChar char="r"/>
              <a:defRPr/>
            </a:pPr>
            <a:endParaRPr kumimoji="1" lang="de-DE" sz="2000" b="1" dirty="0">
              <a:solidFill>
                <a:srgbClr val="0070C0"/>
              </a:solidFill>
              <a:latin typeface="TUM Neue Helvetica 55 Regular"/>
              <a:cs typeface="Arial" charset="0"/>
            </a:endParaRPr>
          </a:p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en-US" sz="2000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en-US" sz="2400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marL="357188" indent="4763" algn="just" eaLnBrk="0" hangingPunct="0">
              <a:buClr>
                <a:srgbClr val="002774"/>
              </a:buClr>
              <a:buSzPct val="100000"/>
              <a:buFontTx/>
              <a:buChar char="-"/>
              <a:defRPr/>
            </a:pPr>
            <a:endParaRPr kumimoji="1" lang="en-US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marL="357188" indent="4763" algn="just" eaLnBrk="0" hangingPunct="0">
              <a:buClr>
                <a:srgbClr val="002774"/>
              </a:buClr>
              <a:buSzPct val="100000"/>
              <a:defRPr/>
            </a:pPr>
            <a:r>
              <a:rPr kumimoji="1" lang="en-US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 </a:t>
            </a:r>
          </a:p>
          <a:p>
            <a:pPr marL="357188" indent="-357188" algn="just" eaLnBrk="0" hangingPunct="0">
              <a:buClr>
                <a:srgbClr val="002774"/>
              </a:buClr>
              <a:buSzPct val="100000"/>
              <a:defRPr/>
            </a:pPr>
            <a:endParaRPr kumimoji="1" lang="en-US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marL="357188" indent="-357188" algn="just" eaLnBrk="0" hangingPunct="0">
              <a:buClr>
                <a:srgbClr val="002774"/>
              </a:buClr>
              <a:buSzPct val="100000"/>
              <a:defRPr/>
            </a:pPr>
            <a:r>
              <a:rPr kumimoji="1" lang="en-US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 </a:t>
            </a:r>
          </a:p>
        </p:txBody>
      </p:sp>
      <p:pic>
        <p:nvPicPr>
          <p:cNvPr id="2050" name="Picture 2" descr="C:\Daten-lokal\Alle\Projekte\4 Promille\Karten Haruki\LowDiversity_2015_Bavari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1" b="12946"/>
          <a:stretch/>
        </p:blipFill>
        <p:spPr bwMode="auto">
          <a:xfrm>
            <a:off x="4018048" y="917252"/>
            <a:ext cx="4991968" cy="526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512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Szenario Agroforstwirtschaft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5839" y="916824"/>
            <a:ext cx="8736432" cy="12311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357188" indent="-357188" eaLnBrk="0" hangingPunct="0">
              <a:buClr>
                <a:srgbClr val="002774"/>
              </a:buClr>
              <a:buSzPct val="100000"/>
              <a:buFont typeface="Wingdings" pitchFamily="2" charset="2"/>
              <a:buChar char="r"/>
              <a:defRPr/>
            </a:pPr>
            <a:r>
              <a:rPr kumimoji="1" lang="de-DE" sz="2000" b="1" dirty="0">
                <a:latin typeface="TUM Neue Helvetica 55 Regular"/>
                <a:cs typeface="Arial" charset="0"/>
              </a:rPr>
              <a:t>Agroforstsysteme</a:t>
            </a:r>
            <a:r>
              <a:rPr kumimoji="1" lang="de-DE" sz="2000" dirty="0">
                <a:latin typeface="TUM Neue Helvetica 55 Regular"/>
                <a:cs typeface="Arial" charset="0"/>
              </a:rPr>
              <a:t>: Implementierung von Agroforstsystemen auf 5% der </a:t>
            </a:r>
            <a:r>
              <a:rPr kumimoji="1" lang="de-DE" sz="2000" dirty="0" err="1">
                <a:latin typeface="TUM Neue Helvetica 55 Regular"/>
                <a:cs typeface="Arial" charset="0"/>
              </a:rPr>
              <a:t>landw</a:t>
            </a:r>
            <a:r>
              <a:rPr kumimoji="1" lang="de-DE" sz="2000" dirty="0">
                <a:latin typeface="TUM Neue Helvetica 55 Regular"/>
                <a:cs typeface="Arial" charset="0"/>
              </a:rPr>
              <a:t>. genutzten Fläche (95.700 ha) </a:t>
            </a:r>
          </a:p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de-DE" sz="2000" b="1" dirty="0">
              <a:solidFill>
                <a:srgbClr val="0070C0"/>
              </a:solidFill>
              <a:latin typeface="TUM Neue Helvetica 55 Regular"/>
              <a:cs typeface="Arial" charset="0"/>
            </a:endParaRPr>
          </a:p>
          <a:p>
            <a:pPr eaLnBrk="0" hangingPunct="0">
              <a:buClr>
                <a:srgbClr val="002774"/>
              </a:buClr>
              <a:buSzPct val="100000"/>
              <a:defRPr/>
            </a:pPr>
            <a:r>
              <a:rPr lang="de-DE" sz="2000" b="1" dirty="0">
                <a:solidFill>
                  <a:srgbClr val="0070C0"/>
                </a:solidFill>
              </a:rPr>
              <a:t>→</a:t>
            </a:r>
            <a:r>
              <a:rPr kumimoji="1" lang="de-DE" sz="2000" dirty="0">
                <a:latin typeface="TUM Neue Helvetica 55 Regular"/>
                <a:cs typeface="Arial" charset="0"/>
              </a:rPr>
              <a:t> </a:t>
            </a:r>
            <a:r>
              <a:rPr kumimoji="1" lang="de-DE" sz="2000" b="1" dirty="0">
                <a:solidFill>
                  <a:srgbClr val="0070C0"/>
                </a:solidFill>
                <a:latin typeface="TUM Neue Helvetica 55 Regular"/>
                <a:cs typeface="Arial" charset="0"/>
              </a:rPr>
              <a:t>0,04±0,06 </a:t>
            </a:r>
            <a:r>
              <a:rPr kumimoji="1" lang="de-DE" sz="2000" b="1" dirty="0" err="1">
                <a:solidFill>
                  <a:srgbClr val="0070C0"/>
                </a:solidFill>
                <a:latin typeface="TUM Neue Helvetica 55 Regular"/>
                <a:cs typeface="Arial" charset="0"/>
              </a:rPr>
              <a:t>Mt</a:t>
            </a:r>
            <a:r>
              <a:rPr kumimoji="1" lang="de-DE" sz="2000" b="1" dirty="0">
                <a:solidFill>
                  <a:srgbClr val="0070C0"/>
                </a:solidFill>
                <a:latin typeface="TUM Neue Helvetica 55 Regular"/>
                <a:cs typeface="Arial" charset="0"/>
              </a:rPr>
              <a:t> C pro Jahr </a:t>
            </a:r>
          </a:p>
        </p:txBody>
      </p:sp>
      <p:pic>
        <p:nvPicPr>
          <p:cNvPr id="7" name="Picture 2" descr="C:\Daten-lokal\Alle\Veröffentlichungen\Buchkapitel\Buchkapitel Agriculture SOC\Bilder Agroforst\PIC_06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r="17103"/>
          <a:stretch/>
        </p:blipFill>
        <p:spPr bwMode="auto">
          <a:xfrm>
            <a:off x="256784" y="2688245"/>
            <a:ext cx="4124148" cy="290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aten-lokal\Alle\Vorträge, Poster und Lehre\2018-11-11 Wissenschaftstage Tegernsee\SIlvoarabl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860" y="2688245"/>
            <a:ext cx="4358544" cy="290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988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Szenario Landnutzungswechsel Acker- zu Grünland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5839" y="916824"/>
            <a:ext cx="3603993" cy="53758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357188" indent="-357188" eaLnBrk="0" hangingPunct="0">
              <a:buClr>
                <a:srgbClr val="002774"/>
              </a:buClr>
              <a:buSzPct val="100000"/>
              <a:buFont typeface="Wingdings" pitchFamily="2" charset="2"/>
              <a:buChar char="r"/>
              <a:defRPr/>
            </a:pPr>
            <a:r>
              <a:rPr kumimoji="1" lang="de-DE" sz="2000" b="1" dirty="0">
                <a:latin typeface="TUM Neue Helvetica 55 Regular"/>
                <a:cs typeface="Arial" charset="0"/>
              </a:rPr>
              <a:t>Umwandlung Acker- zu Grünland</a:t>
            </a:r>
            <a:r>
              <a:rPr kumimoji="1" lang="de-DE" sz="2000" dirty="0">
                <a:latin typeface="TUM Neue Helvetica 55 Regular"/>
                <a:cs typeface="Arial" charset="0"/>
              </a:rPr>
              <a:t>: Umwandlung zum Dauergrünlandanteil des Referenzjahrs 2003 (GAP-Reform) </a:t>
            </a:r>
          </a:p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de-DE" sz="2000" dirty="0">
              <a:latin typeface="TUM Neue Helvetica 55 Regular"/>
              <a:cs typeface="Arial" charset="0"/>
            </a:endParaRPr>
          </a:p>
          <a:p>
            <a:pPr eaLnBrk="0" hangingPunct="0">
              <a:buClr>
                <a:srgbClr val="002774"/>
              </a:buClr>
              <a:buSzPct val="100000"/>
              <a:defRPr/>
            </a:pPr>
            <a:r>
              <a:rPr lang="de-DE" sz="2000" b="1" dirty="0">
                <a:solidFill>
                  <a:srgbClr val="0070C0"/>
                </a:solidFill>
              </a:rPr>
              <a:t>→ </a:t>
            </a:r>
            <a:r>
              <a:rPr kumimoji="1" lang="de-DE" sz="2000" b="1" dirty="0">
                <a:solidFill>
                  <a:srgbClr val="0070C0"/>
                </a:solidFill>
                <a:latin typeface="TUM Neue Helvetica 55 Regular"/>
                <a:cs typeface="Arial" charset="0"/>
              </a:rPr>
              <a:t>0,04±0,01 </a:t>
            </a:r>
            <a:r>
              <a:rPr kumimoji="1" lang="de-DE" sz="2000" b="1" dirty="0" err="1">
                <a:solidFill>
                  <a:srgbClr val="0070C0"/>
                </a:solidFill>
                <a:latin typeface="TUM Neue Helvetica 55 Regular"/>
                <a:cs typeface="Arial" charset="0"/>
              </a:rPr>
              <a:t>Mt</a:t>
            </a:r>
            <a:r>
              <a:rPr kumimoji="1" lang="de-DE" sz="2000" b="1" dirty="0">
                <a:solidFill>
                  <a:srgbClr val="0070C0"/>
                </a:solidFill>
                <a:latin typeface="TUM Neue Helvetica 55 Regular"/>
                <a:cs typeface="Arial" charset="0"/>
              </a:rPr>
              <a:t> C pro Jahr </a:t>
            </a:r>
          </a:p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de-DE" sz="2000" b="1" baseline="30000" dirty="0">
              <a:solidFill>
                <a:srgbClr val="0070C0"/>
              </a:solidFill>
              <a:latin typeface="TUM Neue Helvetica 55 Regular"/>
              <a:cs typeface="Arial" charset="0"/>
            </a:endParaRPr>
          </a:p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de-DE" sz="2000" b="1" dirty="0">
              <a:solidFill>
                <a:srgbClr val="0070C0"/>
              </a:solidFill>
              <a:latin typeface="TUM Neue Helvetica 55 Regular"/>
              <a:cs typeface="Arial" charset="0"/>
            </a:endParaRPr>
          </a:p>
          <a:p>
            <a:pPr marL="357188" indent="-357188" eaLnBrk="0" hangingPunct="0">
              <a:buClr>
                <a:srgbClr val="002774"/>
              </a:buClr>
              <a:buSzPct val="100000"/>
              <a:buFont typeface="Wingdings" pitchFamily="2" charset="2"/>
              <a:buChar char="r"/>
              <a:defRPr/>
            </a:pPr>
            <a:endParaRPr kumimoji="1" lang="de-DE" sz="2000" b="1" dirty="0">
              <a:solidFill>
                <a:srgbClr val="0070C0"/>
              </a:solidFill>
              <a:latin typeface="TUM Neue Helvetica 55 Regular"/>
              <a:cs typeface="Arial" charset="0"/>
            </a:endParaRPr>
          </a:p>
          <a:p>
            <a:pPr marL="357188" indent="-357188" eaLnBrk="0" hangingPunct="0">
              <a:buClr>
                <a:srgbClr val="002774"/>
              </a:buClr>
              <a:buSzPct val="100000"/>
              <a:buFont typeface="Wingdings" pitchFamily="2" charset="2"/>
              <a:buChar char="r"/>
              <a:defRPr/>
            </a:pPr>
            <a:endParaRPr kumimoji="1" lang="de-DE" sz="2000" b="1" dirty="0">
              <a:solidFill>
                <a:srgbClr val="0070C0"/>
              </a:solidFill>
              <a:latin typeface="TUM Neue Helvetica 55 Regular"/>
              <a:cs typeface="Arial" charset="0"/>
            </a:endParaRPr>
          </a:p>
          <a:p>
            <a:pPr marL="357188" indent="-357188" eaLnBrk="0" hangingPunct="0">
              <a:buClr>
                <a:srgbClr val="002774"/>
              </a:buClr>
              <a:buSzPct val="100000"/>
              <a:buFont typeface="Wingdings" pitchFamily="2" charset="2"/>
              <a:buChar char="r"/>
              <a:defRPr/>
            </a:pPr>
            <a:endParaRPr kumimoji="1" lang="de-DE" sz="2000" b="1" dirty="0">
              <a:solidFill>
                <a:srgbClr val="0070C0"/>
              </a:solidFill>
              <a:latin typeface="TUM Neue Helvetica 55 Regular"/>
              <a:cs typeface="Arial" charset="0"/>
            </a:endParaRPr>
          </a:p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en-US" sz="2000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eaLnBrk="0" hangingPunct="0">
              <a:buClr>
                <a:srgbClr val="002774"/>
              </a:buClr>
              <a:buSzPct val="100000"/>
              <a:defRPr/>
            </a:pPr>
            <a:endParaRPr kumimoji="1" lang="en-US" sz="2400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marL="357188" indent="4763" algn="just" eaLnBrk="0" hangingPunct="0">
              <a:buClr>
                <a:srgbClr val="002774"/>
              </a:buClr>
              <a:buSzPct val="100000"/>
              <a:buFontTx/>
              <a:buChar char="-"/>
              <a:defRPr/>
            </a:pPr>
            <a:endParaRPr kumimoji="1" lang="en-US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marL="357188" indent="4763" algn="just" eaLnBrk="0" hangingPunct="0">
              <a:buClr>
                <a:srgbClr val="002774"/>
              </a:buClr>
              <a:buSzPct val="100000"/>
              <a:defRPr/>
            </a:pPr>
            <a:r>
              <a:rPr kumimoji="1" lang="en-US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 </a:t>
            </a:r>
          </a:p>
          <a:p>
            <a:pPr marL="357188" indent="-357188" algn="just" eaLnBrk="0" hangingPunct="0">
              <a:buClr>
                <a:srgbClr val="002774"/>
              </a:buClr>
              <a:buSzPct val="100000"/>
              <a:defRPr/>
            </a:pPr>
            <a:endParaRPr kumimoji="1" lang="en-US" dirty="0">
              <a:solidFill>
                <a:srgbClr val="000000"/>
              </a:solidFill>
              <a:latin typeface="TUM Neue Helvetica 55 Regular"/>
              <a:cs typeface="Arial" charset="0"/>
            </a:endParaRPr>
          </a:p>
          <a:p>
            <a:pPr marL="357188" indent="-357188" algn="just" eaLnBrk="0" hangingPunct="0">
              <a:buClr>
                <a:srgbClr val="002774"/>
              </a:buClr>
              <a:buSzPct val="100000"/>
              <a:defRPr/>
            </a:pPr>
            <a:r>
              <a:rPr kumimoji="1" lang="en-US" dirty="0">
                <a:solidFill>
                  <a:srgbClr val="000000"/>
                </a:solidFill>
                <a:latin typeface="TUM Neue Helvetica 55 Regular"/>
                <a:cs typeface="Arial" charset="0"/>
              </a:rPr>
              <a:t> </a:t>
            </a:r>
          </a:p>
        </p:txBody>
      </p:sp>
      <p:pic>
        <p:nvPicPr>
          <p:cNvPr id="4098" name="Picture 2" descr="C:\Daten-lokal\Alle\Projekte\4 Promille\Karten Haruki\AL_2015_Bavari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5" b="12152"/>
          <a:stretch/>
        </p:blipFill>
        <p:spPr bwMode="auto">
          <a:xfrm>
            <a:off x="3967769" y="916824"/>
            <a:ext cx="5058241" cy="533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056893"/>
      </p:ext>
    </p:extLst>
  </p:cSld>
  <p:clrMapOvr>
    <a:masterClrMapping/>
  </p:clrMapOvr>
</p:sld>
</file>

<file path=ppt/theme/theme1.xml><?xml version="1.0" encoding="utf-8"?>
<a:theme xmlns:a="http://schemas.openxmlformats.org/drawingml/2006/main" name="LfL-Querformat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nymed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556</Words>
  <Application>Microsoft Office PowerPoint</Application>
  <PresentationFormat>Bildschirmpräsentation (4:3)</PresentationFormat>
  <Paragraphs>142</Paragraphs>
  <Slides>13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9" baseType="lpstr">
      <vt:lpstr>Arial</vt:lpstr>
      <vt:lpstr>Arial Narrow</vt:lpstr>
      <vt:lpstr>TUM Neue Helvetica 55 Regular</vt:lpstr>
      <vt:lpstr>Verdana</vt:lpstr>
      <vt:lpstr>Wingdings</vt:lpstr>
      <vt:lpstr>LfL-Querformat-Design</vt:lpstr>
      <vt:lpstr>Klimaschutz durch Humusaufbau? Potentiale des Humusaufbaus in Bayern  </vt:lpstr>
      <vt:lpstr>Humusschwund durch Landnutzung</vt:lpstr>
      <vt:lpstr>C-Speicherkapazität bayerischer Böden</vt:lpstr>
      <vt:lpstr>Humusaufbau: Maßnahmen</vt:lpstr>
      <vt:lpstr>Studie Humusaufbaupotential Bayern</vt:lpstr>
      <vt:lpstr>Szenario Ausweitung Zwischenfruchtanbau</vt:lpstr>
      <vt:lpstr>Szenario verbesserte Fruchtfolgen</vt:lpstr>
      <vt:lpstr>Szenario Agroforstwirtschaft</vt:lpstr>
      <vt:lpstr>Szenario Landnutzungswechsel Acker- zu Grünland</vt:lpstr>
      <vt:lpstr>Szenario Ökolandbau</vt:lpstr>
      <vt:lpstr>Maßnahmen Politik/Verwaltung</vt:lpstr>
      <vt:lpstr>Fazit &amp; Ausblick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Claudia Vetter</dc:creator>
  <cp:lastModifiedBy>DushaMH</cp:lastModifiedBy>
  <cp:revision>185</cp:revision>
  <dcterms:created xsi:type="dcterms:W3CDTF">2009-11-16T08:03:12Z</dcterms:created>
  <dcterms:modified xsi:type="dcterms:W3CDTF">2019-06-27T10:52:08Z</dcterms:modified>
</cp:coreProperties>
</file>