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6" r:id="rId3"/>
    <p:sldId id="267" r:id="rId4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DE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72229" autoAdjust="0"/>
  </p:normalViewPr>
  <p:slideViewPr>
    <p:cSldViewPr>
      <p:cViewPr varScale="1">
        <p:scale>
          <a:sx n="86" d="100"/>
          <a:sy n="86" d="100"/>
        </p:scale>
        <p:origin x="17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43000" y="533400"/>
            <a:ext cx="6048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i="1">
                <a:latin typeface="Arial" charset="0"/>
              </a:defRPr>
            </a:lvl1pPr>
          </a:lstStyle>
          <a:p>
            <a:r>
              <a:rPr lang="de-DE" altLang="de-DE"/>
              <a:t>TITEL DES VORTRAGS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43000" y="8534400"/>
            <a:ext cx="15367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i="1">
                <a:latin typeface="Arial" charset="0"/>
              </a:defRPr>
            </a:lvl1pPr>
          </a:lstStyle>
          <a:p>
            <a:r>
              <a:rPr lang="de-DE" altLang="de-DE"/>
              <a:t>Vortragender, Anlass, 1. Dezember 2004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99050" y="8534400"/>
            <a:ext cx="5778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r>
              <a:rPr lang="de-DE" altLang="de-DE"/>
              <a:t>Seite </a:t>
            </a:r>
            <a:fld id="{DA8953CF-1C5D-48A0-9A89-7DFEA9C6BB2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2599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43000" y="304800"/>
            <a:ext cx="6048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i="1">
                <a:latin typeface="Arial" charset="0"/>
              </a:defRPr>
            </a:lvl1pPr>
          </a:lstStyle>
          <a:p>
            <a:r>
              <a:rPr lang="de-DE" altLang="de-DE"/>
              <a:t>TITEL DES VORTRAGS</a:t>
            </a:r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43000" y="4343400"/>
            <a:ext cx="4572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219200" y="8716963"/>
            <a:ext cx="15367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000" i="1">
                <a:latin typeface="Arial" charset="0"/>
              </a:defRPr>
            </a:lvl1pPr>
          </a:lstStyle>
          <a:p>
            <a:r>
              <a:rPr lang="de-DE" altLang="de-DE"/>
              <a:t>Vortragender, Anlass, 1. Dezember 2004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05400" y="8716963"/>
            <a:ext cx="5778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r>
              <a:rPr lang="de-DE" altLang="de-DE"/>
              <a:t>Seite </a:t>
            </a:r>
            <a:fld id="{A5DB16DF-E145-44E1-9878-2DFADE4152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599438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de-DE"/>
              <a:t>TITEL DES VORTRAGS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Vortragender, Anlass, 1. Dezember 2004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de-DE" altLang="de-DE"/>
              <a:t>Seite </a:t>
            </a:r>
            <a:fld id="{0564B99E-29DD-4EEE-8D05-6C64984BA2BE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sz="1200" kern="1200" baseline="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de-DE"/>
              <a:t>TITEL DES VORTRAGS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Vortragender, Anlass, 1. Dezember 2004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altLang="de-DE"/>
              <a:t>Seite </a:t>
            </a:r>
            <a:fld id="{A5DB16DF-E145-44E1-9878-2DFADE41525E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5128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>
              <a:effectLst/>
            </a:endParaRP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de-DE"/>
              <a:t>TITEL DES VORTRAGS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Vortragender, Anlass, 1. Dezember 2004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altLang="de-DE"/>
              <a:t>Seite </a:t>
            </a:r>
            <a:fld id="{A5DB16DF-E145-44E1-9878-2DFADE41525E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92646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2743200"/>
          </a:xfrm>
        </p:spPr>
        <p:txBody>
          <a:bodyPr/>
          <a:lstStyle>
            <a:lvl1pPr algn="ctr">
              <a:defRPr sz="5400"/>
            </a:lvl1pPr>
          </a:lstStyle>
          <a:p>
            <a:pPr lvl="0"/>
            <a:r>
              <a:rPr lang="de-DE" altLang="de-DE" noProof="0"/>
              <a:t>Titelmasterformat durch Klicken bearbeiten</a:t>
            </a:r>
            <a:endParaRPr lang="de-DE" altLang="de-D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10000"/>
            <a:ext cx="7772400" cy="1828800"/>
          </a:xfrm>
        </p:spPr>
        <p:txBody>
          <a:bodyPr/>
          <a:lstStyle>
            <a:lvl1pPr marL="0" indent="0" algn="ctr">
              <a:lnSpc>
                <a:spcPct val="120000"/>
              </a:lnSpc>
              <a:buFontTx/>
              <a:buNone/>
              <a:defRPr sz="1200" b="1">
                <a:latin typeface="Arial" charset="0"/>
              </a:defRPr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505575"/>
            <a:ext cx="1243930" cy="153888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Folie ‹Nr.›, 1. Juni 2016</a:t>
            </a:r>
            <a:endParaRPr lang="de-DE" altLang="de-DE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659438"/>
            <a:ext cx="2195736" cy="1055070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505575"/>
            <a:ext cx="1333698" cy="153888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Folie ‹Nr.›, 1. Juni 2016</a:t>
            </a:r>
            <a:endParaRPr lang="de-DE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TITEL DES VORTRAGS</a:t>
            </a:r>
          </a:p>
        </p:txBody>
      </p:sp>
    </p:spTree>
    <p:extLst>
      <p:ext uri="{BB962C8B-B14F-4D97-AF65-F5344CB8AC3E}">
        <p14:creationId xmlns:p14="http://schemas.microsoft.com/office/powerpoint/2010/main" val="2692539691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Folie ‹Nr.›, 1. Juni 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TITEL DES VORTRAGS</a:t>
            </a:r>
          </a:p>
        </p:txBody>
      </p:sp>
    </p:spTree>
    <p:extLst>
      <p:ext uri="{BB962C8B-B14F-4D97-AF65-F5344CB8AC3E}">
        <p14:creationId xmlns:p14="http://schemas.microsoft.com/office/powerpoint/2010/main" val="3270570093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05575"/>
            <a:ext cx="133369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i="1">
                <a:latin typeface="Arial" charset="0"/>
              </a:defRPr>
            </a:lvl1pPr>
          </a:lstStyle>
          <a:p>
            <a:r>
              <a:rPr lang="de-DE" altLang="de-DE"/>
              <a:t>Folie ‹Nr.›, 1. Juni 2016</a:t>
            </a:r>
            <a:endParaRPr lang="de-DE" alt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66063" y="381000"/>
            <a:ext cx="59213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b="1">
                <a:latin typeface="Arial" charset="0"/>
              </a:defRPr>
            </a:lvl1pPr>
          </a:lstStyle>
          <a:p>
            <a:r>
              <a:rPr lang="de-DE" altLang="de-DE"/>
              <a:t>TITEL DES VORTRAGS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592" y="5877272"/>
            <a:ext cx="1574840" cy="7567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ransition>
    <p:pull dir="r"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" charset="0"/>
        </a:defRPr>
      </a:lvl9pPr>
    </p:titleStyle>
    <p:bodyStyle>
      <a:lvl1pPr marL="280988" indent="-280988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85750" algn="l" rtl="0" eaLnBrk="1" fontAlgn="base" hangingPunct="1"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76338" indent="-228600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3pPr>
      <a:lvl4pPr marL="1595438" indent="-228600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4pPr>
      <a:lvl5pPr marL="2014538" indent="-228600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5pPr>
      <a:lvl6pPr marL="2471738" indent="-228600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6pPr>
      <a:lvl7pPr marL="2928938" indent="-228600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7pPr>
      <a:lvl8pPr marL="3386138" indent="-228600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8pPr>
      <a:lvl9pPr marL="3843338" indent="-228600" algn="l" rtl="0" eaLnBrk="1" fontAlgn="base" hangingPunct="1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505575"/>
            <a:ext cx="1404231" cy="153888"/>
          </a:xfrm>
        </p:spPr>
        <p:txBody>
          <a:bodyPr/>
          <a:lstStyle/>
          <a:p>
            <a:r>
              <a:rPr lang="de-DE" altLang="de-DE" dirty="0"/>
              <a:t>Folie ‹Nr.›, 25. Juni 2019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7118" y="381000"/>
            <a:ext cx="4421082" cy="153888"/>
          </a:xfrm>
        </p:spPr>
        <p:txBody>
          <a:bodyPr/>
          <a:lstStyle/>
          <a:p>
            <a:r>
              <a:rPr lang="de-DE" altLang="de-DE" dirty="0"/>
              <a:t>Klimaschutz und Landnutzung: Humusaufbau und Moorschutz im Fokus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Moorschutz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91880"/>
          </a:xfrm>
        </p:spPr>
        <p:txBody>
          <a:bodyPr/>
          <a:lstStyle/>
          <a:p>
            <a:r>
              <a:rPr lang="de-DE" dirty="0"/>
              <a:t>Verpflichtung der öffentlichen Hand zum Schutz der Natur (§ 2 Naturschutzgesetz)</a:t>
            </a:r>
            <a:endParaRPr lang="de-DE" kern="1200" dirty="0"/>
          </a:p>
          <a:p>
            <a:r>
              <a:rPr lang="de-DE" b="1" kern="1200" dirty="0">
                <a:latin typeface="Times" charset="0"/>
              </a:rPr>
              <a:t>Moore</a:t>
            </a:r>
            <a:r>
              <a:rPr lang="de-DE" kern="1200" dirty="0">
                <a:latin typeface="Times" charset="0"/>
              </a:rPr>
              <a:t> erfüllen viele ökologische Funktionen im Naturhaushalt. Sie sind</a:t>
            </a:r>
          </a:p>
          <a:p>
            <a:pPr lvl="1"/>
            <a:r>
              <a:rPr lang="de-DE" kern="1200" dirty="0">
                <a:latin typeface="Times" charset="0"/>
              </a:rPr>
              <a:t>wichtig für den Arten- und Biotopschutz</a:t>
            </a:r>
          </a:p>
          <a:p>
            <a:pPr lvl="1"/>
            <a:r>
              <a:rPr lang="de-DE" kern="1200" dirty="0">
                <a:latin typeface="Times" charset="0"/>
              </a:rPr>
              <a:t>Archive der Natur- und Kulturgeschichte</a:t>
            </a:r>
          </a:p>
          <a:p>
            <a:pPr lvl="1"/>
            <a:r>
              <a:rPr lang="de-DE" kern="1200" dirty="0">
                <a:latin typeface="Times" charset="0"/>
              </a:rPr>
              <a:t>für den Klimaschutz von Bedeutung</a:t>
            </a:r>
          </a:p>
          <a:p>
            <a:r>
              <a:rPr lang="de-DE" altLang="de-DE" dirty="0"/>
              <a:t>Naturschutzstrategie des Landes</a:t>
            </a:r>
          </a:p>
          <a:p>
            <a:pPr lvl="1"/>
            <a:r>
              <a:rPr lang="de-DE" altLang="de-DE" dirty="0"/>
              <a:t>Land als Vorbild auf landeseigenen Flächen</a:t>
            </a:r>
          </a:p>
          <a:p>
            <a:pPr lvl="1"/>
            <a:r>
              <a:rPr lang="de-DE" kern="1200" dirty="0">
                <a:latin typeface="Times" charset="0"/>
              </a:rPr>
              <a:t>Erwerb naturschutzwichtiger Flächen</a:t>
            </a:r>
            <a:endParaRPr lang="de-DE" altLang="de-DE" dirty="0"/>
          </a:p>
        </p:txBody>
      </p:sp>
    </p:spTree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Flächenankauf des Landes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Vermögen und Bau Baden-Württemberg (Liegenschaftsverwaltung) als Eigentümervertreter</a:t>
            </a:r>
          </a:p>
          <a:p>
            <a:r>
              <a:rPr lang="de-DE" kern="1200" dirty="0">
                <a:latin typeface="Times" charset="0"/>
              </a:rPr>
              <a:t>Im Doppelhaushalt 2018/2019 sind jeweils 2 Millionen Euro für den Naturschutzgrunderwerb veranschlagt</a:t>
            </a:r>
          </a:p>
          <a:p>
            <a:pPr lvl="1"/>
            <a:r>
              <a:rPr lang="de-DE" altLang="de-DE" kern="1200" dirty="0">
                <a:latin typeface="Times" charset="0"/>
              </a:rPr>
              <a:t>2018 hat das Land rd. 78 ha Naturschutzflächen für knapp 1,4 Mio. Euro erworben</a:t>
            </a:r>
            <a:endParaRPr lang="de-DE" altLang="de-DE" dirty="0"/>
          </a:p>
          <a:p>
            <a:r>
              <a:rPr lang="de-DE" altLang="de-DE" dirty="0"/>
              <a:t>Erwerb von Mooren steht ab 2019 im Fokus der Liegenschafts- und Naturschutzverwaltung</a:t>
            </a:r>
          </a:p>
          <a:p>
            <a:pPr lvl="1"/>
            <a:r>
              <a:rPr lang="de-DE" altLang="de-DE" dirty="0"/>
              <a:t>Erwerbskonzept  wurde erstellt und wird bereits umgesetzt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 dirty="0"/>
              <a:t>Folie ‹Nr.›, 25. Juni 2019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/>
              <a:t>Klimaschutz und Landnutzung: Humusaufbau und Moorschutz im Fokus</a:t>
            </a:r>
          </a:p>
        </p:txBody>
      </p:sp>
    </p:spTree>
    <p:extLst>
      <p:ext uri="{BB962C8B-B14F-4D97-AF65-F5344CB8AC3E}">
        <p14:creationId xmlns:p14="http://schemas.microsoft.com/office/powerpoint/2010/main" val="4107915244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985664"/>
            <a:ext cx="7772400" cy="1219200"/>
          </a:xfrm>
        </p:spPr>
        <p:txBody>
          <a:bodyPr/>
          <a:lstStyle/>
          <a:p>
            <a:r>
              <a:rPr lang="de-DE" dirty="0"/>
              <a:t>Bewirtschaftung landeseigener Flächen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2564904"/>
            <a:ext cx="7772400" cy="3733800"/>
          </a:xfrm>
        </p:spPr>
        <p:txBody>
          <a:bodyPr/>
          <a:lstStyle/>
          <a:p>
            <a:r>
              <a:rPr lang="de-DE" altLang="de-DE" dirty="0"/>
              <a:t>Verpachtung landeseigener Grundstücke gemäß </a:t>
            </a:r>
            <a:r>
              <a:rPr lang="de-DE" altLang="de-DE" dirty="0" err="1"/>
              <a:t>VwV</a:t>
            </a:r>
            <a:r>
              <a:rPr lang="de-DE" altLang="de-DE" dirty="0"/>
              <a:t> Agrarvermögen</a:t>
            </a:r>
          </a:p>
          <a:p>
            <a:r>
              <a:rPr lang="de-DE" altLang="de-DE" dirty="0"/>
              <a:t>Verschneidung landeseigener landwirtschaftlicher Flächen mit Moorflächen</a:t>
            </a:r>
          </a:p>
          <a:p>
            <a:r>
              <a:rPr lang="de-DE" altLang="de-DE" dirty="0"/>
              <a:t>Ackerbauliche Nutzung von Moorflächen</a:t>
            </a:r>
          </a:p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 dirty="0"/>
              <a:t>Folie ‹Nr.›, 25. Juni 2019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/>
              <a:t>Klimaschutz und Landnutzung: Humusaufbau und Moorschutz im Fokus</a:t>
            </a:r>
          </a:p>
        </p:txBody>
      </p:sp>
    </p:spTree>
    <p:extLst>
      <p:ext uri="{BB962C8B-B14F-4D97-AF65-F5344CB8AC3E}">
        <p14:creationId xmlns:p14="http://schemas.microsoft.com/office/powerpoint/2010/main" val="1909636125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Präsentation Vorlage Landeslayout">
  <a:themeElements>
    <a:clrScheme name="Larissa 1">
      <a:dk1>
        <a:srgbClr val="000000"/>
      </a:dk1>
      <a:lt1>
        <a:srgbClr val="FFFFC1"/>
      </a:lt1>
      <a:dk2>
        <a:srgbClr val="000000"/>
      </a:dk2>
      <a:lt2>
        <a:srgbClr val="C0C0C0"/>
      </a:lt2>
      <a:accent1>
        <a:srgbClr val="969696"/>
      </a:accent1>
      <a:accent2>
        <a:srgbClr val="0000FF"/>
      </a:accent2>
      <a:accent3>
        <a:srgbClr val="FFFFDD"/>
      </a:accent3>
      <a:accent4>
        <a:srgbClr val="000000"/>
      </a:accent4>
      <a:accent5>
        <a:srgbClr val="C9C9C9"/>
      </a:accent5>
      <a:accent6>
        <a:srgbClr val="0000E7"/>
      </a:accent6>
      <a:hlink>
        <a:srgbClr val="FF0000"/>
      </a:hlink>
      <a:folHlink>
        <a:srgbClr val="5F5F5F"/>
      </a:folHlink>
    </a:clrScheme>
    <a:fontScheme name="Larissa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C1"/>
        </a:lt1>
        <a:dk2>
          <a:srgbClr val="000000"/>
        </a:dk2>
        <a:lt2>
          <a:srgbClr val="C0C0C0"/>
        </a:lt2>
        <a:accent1>
          <a:srgbClr val="969696"/>
        </a:accent1>
        <a:accent2>
          <a:srgbClr val="0000FF"/>
        </a:accent2>
        <a:accent3>
          <a:srgbClr val="FFFFDD"/>
        </a:accent3>
        <a:accent4>
          <a:srgbClr val="000000"/>
        </a:accent4>
        <a:accent5>
          <a:srgbClr val="C9C9C9"/>
        </a:accent5>
        <a:accent6>
          <a:srgbClr val="0000E7"/>
        </a:accent6>
        <a:hlink>
          <a:srgbClr val="FF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Vorlage Landeslayout</Template>
  <TotalTime>0</TotalTime>
  <Words>219</Words>
  <Application>Microsoft Office PowerPoint</Application>
  <PresentationFormat>Bildschirmpräsentation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Times</vt:lpstr>
      <vt:lpstr>Präsentation Vorlage Landeslayout</vt:lpstr>
      <vt:lpstr>Moorschutz</vt:lpstr>
      <vt:lpstr>Flächenankauf des Landes</vt:lpstr>
      <vt:lpstr>Bewirtschaftung landeseigener Flächen</vt:lpstr>
    </vt:vector>
  </TitlesOfParts>
  <Company>Finanzverwaltung Ba-Wü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Klimaschutz und Landnutzung: Humusaufbau und Moorschutz im Fokus</dc:title>
  <dc:creator>Bauer, Claudia (FM)</dc:creator>
  <cp:lastModifiedBy>DushaMH</cp:lastModifiedBy>
  <cp:revision>52</cp:revision>
  <cp:lastPrinted>2003-12-04T12:29:46Z</cp:lastPrinted>
  <dcterms:created xsi:type="dcterms:W3CDTF">2019-06-06T12:41:54Z</dcterms:created>
  <dcterms:modified xsi:type="dcterms:W3CDTF">2019-07-03T10:00:47Z</dcterms:modified>
</cp:coreProperties>
</file>