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9" r:id="rId4"/>
    <p:sldId id="260" r:id="rId5"/>
    <p:sldId id="342" r:id="rId6"/>
    <p:sldId id="341" r:id="rId7"/>
    <p:sldId id="310" r:id="rId8"/>
    <p:sldId id="293" r:id="rId9"/>
    <p:sldId id="294" r:id="rId10"/>
    <p:sldId id="34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36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495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9763-61AC-B744-9DD1-3212F96D065C}" type="datetimeFigureOut">
              <a:rPr lang="de-DE" smtClean="0"/>
              <a:t>24.06.2019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5ABD-4D0C-7640-8AD0-9C3C585D9B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F8350-AFF3-C54A-B513-65FCF1F0D81E}" type="datetimeFigureOut">
              <a:rPr lang="de-DE" smtClean="0"/>
              <a:t>24.06.2019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DF13-BDBF-6D4F-9393-EE7CBDFA4B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DF13-BDBF-6D4F-9393-EE7CBDFA4BD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91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DF13-BDBF-6D4F-9393-EE7CBDFA4BD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1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122" y="1447799"/>
            <a:ext cx="882565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122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10325819" y="6150634"/>
            <a:ext cx="1785667" cy="63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4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83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2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57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140053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9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28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8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3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140053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6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443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383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9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8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49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222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45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23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- 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109351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5094" y="1483137"/>
            <a:ext cx="399690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0679" y="1483137"/>
            <a:ext cx="40544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0" y="1483137"/>
            <a:ext cx="414067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140053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88122" y="6324599"/>
            <a:ext cx="6611290" cy="3048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8C67-7154-1F43-8B23-2AB62A292C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8122" y="2014817"/>
            <a:ext cx="917563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324601"/>
            <a:ext cx="2282396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de-DE"/>
              <a:t>25. Juni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 rot="10800000" flipH="1" flipV="1">
            <a:off x="80804" y="6324599"/>
            <a:ext cx="902013" cy="333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8C67-7154-1F43-8B23-2AB62A292C41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025" y="5599359"/>
            <a:ext cx="1170773" cy="1170773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11153955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Titelplatzhalter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Fachgespräch "Klimaschutz und Landnutzung: Humusaufbau und Moorschutz"</a:t>
            </a:r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8D22-CB77-DA4B-93CC-D09EFB8332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1752" y="685800"/>
            <a:ext cx="11640312" cy="276148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300" dirty="0"/>
              <a:t>Humusaufbau in der Landwirtschaft</a:t>
            </a:r>
            <a:br>
              <a:rPr lang="de-DE" sz="4800" dirty="0"/>
            </a:br>
            <a:br>
              <a:rPr lang="de-DE" sz="4800" dirty="0"/>
            </a:br>
            <a:r>
              <a:rPr lang="de-DE" sz="4000" dirty="0"/>
              <a:t>Neue Lösungsansätze für die Regeneration von Ackerböden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4955" y="4370832"/>
            <a:ext cx="8825658" cy="1225296"/>
          </a:xfrm>
        </p:spPr>
        <p:txBody>
          <a:bodyPr>
            <a:normAutofit/>
          </a:bodyPr>
          <a:lstStyle/>
          <a:p>
            <a:r>
              <a:rPr lang="de-DE" dirty="0"/>
              <a:t>Michael Reber, Innovative Landwirtschaft Reber </a:t>
            </a:r>
          </a:p>
          <a:p>
            <a:r>
              <a:rPr lang="de-DE" dirty="0"/>
              <a:t>Schwäbisch Hall - Gailenkirchen</a:t>
            </a:r>
          </a:p>
        </p:txBody>
      </p:sp>
    </p:spTree>
    <p:extLst>
      <p:ext uri="{BB962C8B-B14F-4D97-AF65-F5344CB8AC3E}">
        <p14:creationId xmlns:p14="http://schemas.microsoft.com/office/powerpoint/2010/main" val="182505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4" name="AutoShape 2" descr="3660366o.jpg"/>
          <p:cNvSpPr>
            <a:spLocks noChangeAspect="1" noChangeArrowheads="1"/>
          </p:cNvSpPr>
          <p:nvPr/>
        </p:nvSpPr>
        <p:spPr bwMode="auto">
          <a:xfrm>
            <a:off x="0" y="0"/>
            <a:ext cx="4837176" cy="4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4" descr="3660366o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9601" r="14012" b="30807"/>
          <a:stretch/>
        </p:blipFill>
        <p:spPr>
          <a:xfrm>
            <a:off x="2418588" y="552277"/>
            <a:ext cx="7333488" cy="516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 Reber aktuell: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388122" y="1581912"/>
            <a:ext cx="9767558" cy="4235194"/>
          </a:xfrm>
        </p:spPr>
        <p:txBody>
          <a:bodyPr/>
          <a:lstStyle/>
          <a:p>
            <a:r>
              <a:rPr lang="de-DE" dirty="0"/>
              <a:t>215 ha Ackerbau (alles für die BGA), davon 25 ha Lohnbewirtschaftung</a:t>
            </a:r>
          </a:p>
          <a:p>
            <a:r>
              <a:rPr lang="de-DE" dirty="0"/>
              <a:t>22 ha Grünland (200 Streuobstbäume)</a:t>
            </a:r>
          </a:p>
          <a:p>
            <a:r>
              <a:rPr lang="de-DE" dirty="0"/>
              <a:t>750 kW Biogasanlage (in Kooperation mit den Stadtwerken SHA)</a:t>
            </a:r>
          </a:p>
          <a:p>
            <a:r>
              <a:rPr lang="de-DE" dirty="0"/>
              <a:t>Fruchtfolge 2018/19: </a:t>
            </a:r>
            <a:r>
              <a:rPr lang="de-DE" dirty="0" err="1"/>
              <a:t>Triticale</a:t>
            </a:r>
            <a:r>
              <a:rPr lang="de-DE" dirty="0"/>
              <a:t>-Ganzpflanzensilage - </a:t>
            </a:r>
            <a:r>
              <a:rPr lang="de-DE" dirty="0" err="1"/>
              <a:t>Silomais</a:t>
            </a:r>
            <a:r>
              <a:rPr lang="de-DE" dirty="0"/>
              <a:t> - Roggen (GPS) mit Sorghum und Sudangras als Zweitfrucht </a:t>
            </a:r>
            <a:r>
              <a:rPr lang="mr-IN" dirty="0"/>
              <a:t>–</a:t>
            </a:r>
            <a:r>
              <a:rPr lang="de-DE" dirty="0"/>
              <a:t> Kleegras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dirty="0" err="1"/>
              <a:t>Silomais</a:t>
            </a:r>
            <a:endParaRPr lang="de-DE" dirty="0"/>
          </a:p>
          <a:p>
            <a:r>
              <a:rPr lang="de-DE" dirty="0"/>
              <a:t>Böden: 30-50 BP, </a:t>
            </a:r>
            <a:r>
              <a:rPr lang="de-DE" dirty="0" err="1"/>
              <a:t>lT</a:t>
            </a:r>
            <a:r>
              <a:rPr lang="de-DE" dirty="0"/>
              <a:t>- </a:t>
            </a:r>
            <a:r>
              <a:rPr lang="de-DE" dirty="0" err="1"/>
              <a:t>tL</a:t>
            </a:r>
            <a:endParaRPr lang="de-DE" dirty="0"/>
          </a:p>
          <a:p>
            <a:r>
              <a:rPr lang="de-DE" dirty="0"/>
              <a:t>8°C Durchschnittstemperatur, 750 mm NS im Schnitt ... (2015 530mm, 2017 850mm, 2018 600mm)</a:t>
            </a:r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</p:spTree>
    <p:extLst>
      <p:ext uri="{BB962C8B-B14F-4D97-AF65-F5344CB8AC3E}">
        <p14:creationId xmlns:p14="http://schemas.microsoft.com/office/powerpoint/2010/main" val="101021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5 Schritte des Bodenaufbaus </a:t>
            </a:r>
            <a:br>
              <a:rPr lang="de-DE" dirty="0"/>
            </a:br>
            <a:r>
              <a:rPr lang="de-DE" dirty="0"/>
              <a:t>(in der Regenerativen Landwirtschaft)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Nährstoffe im Boden ins Gleichgewicht bringen und den Boden belebend düngen.</a:t>
            </a:r>
          </a:p>
          <a:p>
            <a:r>
              <a:rPr lang="de-DE" dirty="0"/>
              <a:t>Den Unterboden wenn notwendig lockern und mit Wurzeln stabilisieren.</a:t>
            </a:r>
          </a:p>
          <a:p>
            <a:r>
              <a:rPr lang="de-DE" dirty="0"/>
              <a:t>Die Böden dauerhaft und vielfältig begrünen für die Vielfalt und Ernährung des Bodenlebens. </a:t>
            </a:r>
          </a:p>
          <a:p>
            <a:r>
              <a:rPr lang="de-DE" dirty="0"/>
              <a:t>Den lebenden Bewuchs in Flächenrotte bringen, diese Rotte fermentativ lenken, die Wirtschaftsdünger beleben.</a:t>
            </a:r>
          </a:p>
          <a:p>
            <a:r>
              <a:rPr lang="de-DE" dirty="0"/>
              <a:t>Die Kulturen durch stressvermeidende vitalisierende Behandlungen zur maximalen </a:t>
            </a:r>
            <a:r>
              <a:rPr lang="de-DE" dirty="0" err="1"/>
              <a:t>Photosyntheseleistung</a:t>
            </a:r>
            <a:r>
              <a:rPr lang="de-DE" dirty="0"/>
              <a:t> bringen.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</p:spTree>
    <p:extLst>
      <p:ext uri="{BB962C8B-B14F-4D97-AF65-F5344CB8AC3E}">
        <p14:creationId xmlns:p14="http://schemas.microsoft.com/office/powerpoint/2010/main" val="94740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941876"/>
          </a:xfrm>
        </p:spPr>
        <p:txBody>
          <a:bodyPr/>
          <a:lstStyle/>
          <a:p>
            <a:r>
              <a:rPr lang="de-DE" dirty="0"/>
              <a:t>Regenerative Landwirtschaft 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5256" y="1453895"/>
            <a:ext cx="9658498" cy="4756403"/>
          </a:xfrm>
        </p:spPr>
        <p:txBody>
          <a:bodyPr>
            <a:normAutofit/>
          </a:bodyPr>
          <a:lstStyle/>
          <a:p>
            <a:r>
              <a:rPr lang="de-DE" sz="2400" dirty="0"/>
              <a:t>ist die Wiederherstellung des lebend verbauten Kohlenstoffes im Boden durch Humusaufbau (aus atmosphärischen CO2 und N). </a:t>
            </a:r>
          </a:p>
          <a:p>
            <a:r>
              <a:rPr lang="de-DE" sz="2400" dirty="0"/>
              <a:t>ist die Wiederherstellung der mikrobiellen Prozesse im Boden durch die Förderung der Interaktion Pflanzen-Bodenleben.</a:t>
            </a:r>
          </a:p>
          <a:p>
            <a:r>
              <a:rPr lang="de-DE" sz="2400" dirty="0"/>
              <a:t>ist die Wiederherstellung hoher Nährstoffgehalte in pflanzlichen Produkten.</a:t>
            </a:r>
          </a:p>
          <a:p>
            <a:r>
              <a:rPr lang="de-DE" sz="2400" dirty="0"/>
              <a:t>basiert auf Methoden und Verfahren, die die Naturgesetze unterstützen.</a:t>
            </a:r>
          </a:p>
          <a:p>
            <a:r>
              <a:rPr lang="de-DE" sz="2400" dirty="0"/>
              <a:t>besteht aus in der Praxis gewonnenen Erfahrungen, nicht nur aus Laborergebnissen.  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</p:spTree>
    <p:extLst>
      <p:ext uri="{BB962C8B-B14F-4D97-AF65-F5344CB8AC3E}">
        <p14:creationId xmlns:p14="http://schemas.microsoft.com/office/powerpoint/2010/main" val="118010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273370"/>
            <a:ext cx="10305614" cy="1400530"/>
          </a:xfrm>
        </p:spPr>
        <p:txBody>
          <a:bodyPr>
            <a:normAutofit/>
          </a:bodyPr>
          <a:lstStyle/>
          <a:p>
            <a:r>
              <a:rPr lang="de-DE" dirty="0"/>
              <a:t>Projekt Humusaufbau und CO2-Bindung zusammen mit </a:t>
            </a:r>
            <a:r>
              <a:rPr lang="de-DE" dirty="0" err="1"/>
              <a:t>CarboCert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68686" cy="3318936"/>
          </a:xfrm>
        </p:spPr>
        <p:txBody>
          <a:bodyPr>
            <a:normAutofit/>
          </a:bodyPr>
          <a:lstStyle/>
          <a:p>
            <a:r>
              <a:rPr lang="de-DE" dirty="0"/>
              <a:t>Erstuntersuchung Oktober 2017 in Verbindung mit Bodenuntersuchung nach Albrecht bei </a:t>
            </a:r>
            <a:r>
              <a:rPr lang="de-DE" dirty="0" err="1"/>
              <a:t>Levende</a:t>
            </a:r>
            <a:r>
              <a:rPr lang="de-DE" dirty="0"/>
              <a:t> </a:t>
            </a:r>
            <a:r>
              <a:rPr lang="de-DE" dirty="0" err="1"/>
              <a:t>Jord</a:t>
            </a:r>
            <a:endParaRPr lang="de-DE" dirty="0"/>
          </a:p>
          <a:p>
            <a:r>
              <a:rPr lang="de-DE" dirty="0"/>
              <a:t>Exakte Nachweisführung ist wichtig!</a:t>
            </a:r>
          </a:p>
          <a:p>
            <a:r>
              <a:rPr lang="de-DE" dirty="0"/>
              <a:t>CO2-Zertifikate als zukünftige Chance für die Landwirtschaft!?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87" y="2435087"/>
            <a:ext cx="5078897" cy="3809173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</p:spTree>
    <p:extLst>
      <p:ext uri="{BB962C8B-B14F-4D97-AF65-F5344CB8AC3E}">
        <p14:creationId xmlns:p14="http://schemas.microsoft.com/office/powerpoint/2010/main" val="106755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t="168" r="309" b="-168"/>
          <a:stretch/>
        </p:blipFill>
        <p:spPr>
          <a:xfrm>
            <a:off x="5786564" y="1223862"/>
            <a:ext cx="4425696" cy="4686031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92" r="-163" b="-218"/>
          <a:stretch/>
        </p:blipFill>
        <p:spPr>
          <a:xfrm rot="5400000">
            <a:off x="1165603" y="1805930"/>
            <a:ext cx="4674264" cy="351012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1206" y="274277"/>
            <a:ext cx="10305614" cy="949585"/>
          </a:xfrm>
        </p:spPr>
        <p:txBody>
          <a:bodyPr/>
          <a:lstStyle/>
          <a:p>
            <a:pPr algn="ctr"/>
            <a:r>
              <a:rPr lang="de-DE" dirty="0"/>
              <a:t>Das Ziel unserer Bemühungen: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</p:spTree>
    <p:extLst>
      <p:ext uri="{BB962C8B-B14F-4D97-AF65-F5344CB8AC3E}">
        <p14:creationId xmlns:p14="http://schemas.microsoft.com/office/powerpoint/2010/main" val="69732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4" y="164325"/>
            <a:ext cx="7498080" cy="562356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</p:spTree>
    <p:extLst>
      <p:ext uri="{BB962C8B-B14F-4D97-AF65-F5344CB8AC3E}">
        <p14:creationId xmlns:p14="http://schemas.microsoft.com/office/powerpoint/2010/main" val="114000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kann das Land unterstützen?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Wissenschaftliche Begleitung</a:t>
            </a:r>
          </a:p>
          <a:p>
            <a:r>
              <a:rPr lang="de-DE" dirty="0"/>
              <a:t>Besserer Transfer neuen Wissens in die Ausbildung und Praxis (Offizialberatung)</a:t>
            </a:r>
          </a:p>
          <a:p>
            <a:r>
              <a:rPr lang="de-DE" dirty="0"/>
              <a:t>Aufnahme von Maßnahmen in das FAKT-Programm (nicht nur für Wasserschutzgebiete)</a:t>
            </a:r>
          </a:p>
          <a:p>
            <a:r>
              <a:rPr lang="de-DE" dirty="0"/>
              <a:t>Alternative Förderanreize</a:t>
            </a:r>
            <a:r>
              <a:rPr lang="de-DE"/>
              <a:t>, Projektförderung, etc. 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25. Juni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Fachgespräch "Klimaschutz und Landnutzung: Humusaufbau und Moorschutz"</a:t>
            </a:r>
          </a:p>
        </p:txBody>
      </p:sp>
    </p:spTree>
    <p:extLst>
      <p:ext uri="{BB962C8B-B14F-4D97-AF65-F5344CB8AC3E}">
        <p14:creationId xmlns:p14="http://schemas.microsoft.com/office/powerpoint/2010/main" val="1135244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378</Words>
  <Application>Microsoft Office PowerPoint</Application>
  <PresentationFormat>Breitbild</PresentationFormat>
  <Paragraphs>50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3</vt:lpstr>
      <vt:lpstr>Ion</vt:lpstr>
      <vt:lpstr>Benutzerdefiniertes Design</vt:lpstr>
      <vt:lpstr>Humusaufbau in der Landwirtschaft  Neue Lösungsansätze für die Regeneration von Ackerböden</vt:lpstr>
      <vt:lpstr>PowerPoint-Präsentation</vt:lpstr>
      <vt:lpstr>Betrieb Reber aktuell:</vt:lpstr>
      <vt:lpstr>Die 5 Schritte des Bodenaufbaus  (in der Regenerativen Landwirtschaft)</vt:lpstr>
      <vt:lpstr>Regenerative Landwirtschaft ...</vt:lpstr>
      <vt:lpstr>Projekt Humusaufbau und CO2-Bindung zusammen mit CarboCert</vt:lpstr>
      <vt:lpstr>Das Ziel unserer Bemühungen:</vt:lpstr>
      <vt:lpstr>PowerPoint-Präsentation</vt:lpstr>
      <vt:lpstr>Wo kann das Land unterstützen?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DushaMH</cp:lastModifiedBy>
  <cp:revision>120</cp:revision>
  <cp:lastPrinted>2019-06-20T17:35:28Z</cp:lastPrinted>
  <dcterms:created xsi:type="dcterms:W3CDTF">2019-01-07T15:48:02Z</dcterms:created>
  <dcterms:modified xsi:type="dcterms:W3CDTF">2019-06-24T08:49:56Z</dcterms:modified>
</cp:coreProperties>
</file>