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13" r:id="rId2"/>
    <p:sldId id="462" r:id="rId3"/>
    <p:sldId id="518" r:id="rId4"/>
    <p:sldId id="463" r:id="rId5"/>
    <p:sldId id="464" r:id="rId6"/>
    <p:sldId id="465" r:id="rId7"/>
    <p:sldId id="332" r:id="rId8"/>
    <p:sldId id="479" r:id="rId9"/>
    <p:sldId id="504" r:id="rId10"/>
    <p:sldId id="379" r:id="rId11"/>
    <p:sldId id="368" r:id="rId12"/>
    <p:sldId id="369" r:id="rId13"/>
    <p:sldId id="381" r:id="rId14"/>
    <p:sldId id="382" r:id="rId15"/>
    <p:sldId id="478" r:id="rId16"/>
    <p:sldId id="470" r:id="rId17"/>
    <p:sldId id="383" r:id="rId18"/>
    <p:sldId id="384" r:id="rId19"/>
    <p:sldId id="385" r:id="rId20"/>
    <p:sldId id="340" r:id="rId21"/>
    <p:sldId id="341" r:id="rId22"/>
    <p:sldId id="342" r:id="rId23"/>
    <p:sldId id="343" r:id="rId24"/>
    <p:sldId id="344" r:id="rId25"/>
    <p:sldId id="388" r:id="rId26"/>
    <p:sldId id="389" r:id="rId27"/>
    <p:sldId id="520" r:id="rId28"/>
    <p:sldId id="391" r:id="rId29"/>
    <p:sldId id="392" r:id="rId30"/>
    <p:sldId id="393" r:id="rId31"/>
    <p:sldId id="394" r:id="rId32"/>
    <p:sldId id="398" r:id="rId33"/>
    <p:sldId id="399" r:id="rId34"/>
    <p:sldId id="400" r:id="rId35"/>
    <p:sldId id="401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72" r:id="rId44"/>
    <p:sldId id="473" r:id="rId45"/>
    <p:sldId id="420" r:id="rId46"/>
    <p:sldId id="421" r:id="rId47"/>
    <p:sldId id="422" r:id="rId48"/>
    <p:sldId id="425" r:id="rId49"/>
    <p:sldId id="428" r:id="rId50"/>
    <p:sldId id="430" r:id="rId51"/>
    <p:sldId id="434" r:id="rId52"/>
    <p:sldId id="436" r:id="rId53"/>
    <p:sldId id="437" r:id="rId54"/>
    <p:sldId id="456" r:id="rId55"/>
    <p:sldId id="457" r:id="rId56"/>
    <p:sldId id="458" r:id="rId57"/>
    <p:sldId id="495" r:id="rId58"/>
    <p:sldId id="521" r:id="rId59"/>
    <p:sldId id="527" r:id="rId60"/>
    <p:sldId id="526" r:id="rId61"/>
    <p:sldId id="523" r:id="rId62"/>
    <p:sldId id="524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3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Tabelle3!$C$1</c:f>
              <c:strCache>
                <c:ptCount val="1"/>
                <c:pt idx="0">
                  <c:v>CH4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Tabelle3!$A$2:$A$319</c:f>
              <c:numCache>
                <c:formatCode>General</c:formatCode>
                <c:ptCount val="318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Tabelle3!$C$2:$C$319</c:f>
              <c:numCache>
                <c:formatCode>General</c:formatCode>
                <c:ptCount val="318"/>
                <c:pt idx="0">
                  <c:v>1.4135822857808122E-5</c:v>
                </c:pt>
                <c:pt idx="1">
                  <c:v>2.1338939337756102E-5</c:v>
                </c:pt>
                <c:pt idx="2">
                  <c:v>3.2212532848241437E-5</c:v>
                </c:pt>
                <c:pt idx="3">
                  <c:v>4.8626990205802301E-5</c:v>
                </c:pt>
                <c:pt idx="4">
                  <c:v>7.3405840084417306E-5</c:v>
                </c:pt>
                <c:pt idx="5">
                  <c:v>1.1081151863256977E-4</c:v>
                </c:pt>
                <c:pt idx="6">
                  <c:v>1.6727876560818089E-4</c:v>
                </c:pt>
                <c:pt idx="7">
                  <c:v>2.525219653615185E-4</c:v>
                </c:pt>
                <c:pt idx="8">
                  <c:v>3.812072796396393E-4</c:v>
                </c:pt>
                <c:pt idx="9">
                  <c:v>5.7547804935942359E-4</c:v>
                </c:pt>
                <c:pt idx="10">
                  <c:v>8.6876980900996159E-4</c:v>
                </c:pt>
                <c:pt idx="11">
                  <c:v>1.3115755810038099E-3</c:v>
                </c:pt>
                <c:pt idx="12">
                  <c:v>1.9801632729727903E-3</c:v>
                </c:pt>
                <c:pt idx="13">
                  <c:v>2.9897677362009656E-3</c:v>
                </c:pt>
                <c:pt idx="14">
                  <c:v>4.5145791540941449E-3</c:v>
                </c:pt>
                <c:pt idx="15">
                  <c:v>6.8180852525785429E-3</c:v>
                </c:pt>
                <c:pt idx="16">
                  <c:v>1.0299257039139587E-2</c:v>
                </c:pt>
                <c:pt idx="17">
                  <c:v>1.5563134435530257E-2</c:v>
                </c:pt>
                <c:pt idx="18">
                  <c:v>2.3529331928332731E-2</c:v>
                </c:pt>
                <c:pt idx="19">
                  <c:v>3.56002153730961E-2</c:v>
                </c:pt>
                <c:pt idx="20">
                  <c:v>5.3924524685053044E-2</c:v>
                </c:pt>
                <c:pt idx="21">
                  <c:v>8.1816744087541027E-2</c:v>
                </c:pt>
                <c:pt idx="22">
                  <c:v>0.12443622540180188</c:v>
                </c:pt>
                <c:pt idx="23">
                  <c:v>0.18990797545406823</c:v>
                </c:pt>
                <c:pt idx="24">
                  <c:v>0.29120089051893472</c:v>
                </c:pt>
                <c:pt idx="25">
                  <c:v>0.44928342884323347</c:v>
                </c:pt>
                <c:pt idx="26">
                  <c:v>0.69828634135961387</c:v>
                </c:pt>
                <c:pt idx="27">
                  <c:v>1.0932356523731324</c:v>
                </c:pt>
                <c:pt idx="28">
                  <c:v>1.7191674757076769</c:v>
                </c:pt>
                <c:pt idx="29">
                  <c:v>2.6948495207393033</c:v>
                </c:pt>
                <c:pt idx="30">
                  <c:v>4.1547759285876928</c:v>
                </c:pt>
                <c:pt idx="31">
                  <c:v>6.191555359643</c:v>
                </c:pt>
                <c:pt idx="32">
                  <c:v>8.7720037884138389</c:v>
                </c:pt>
                <c:pt idx="33">
                  <c:v>11.694086709168351</c:v>
                </c:pt>
                <c:pt idx="34">
                  <c:v>14.646192415746771</c:v>
                </c:pt>
                <c:pt idx="35">
                  <c:v>17.334381215657523</c:v>
                </c:pt>
                <c:pt idx="36">
                  <c:v>19.579071056300087</c:v>
                </c:pt>
                <c:pt idx="37">
                  <c:v>21.330899046043765</c:v>
                </c:pt>
                <c:pt idx="38">
                  <c:v>22.631144455926854</c:v>
                </c:pt>
                <c:pt idx="39">
                  <c:v>23.562122022209081</c:v>
                </c:pt>
                <c:pt idx="40">
                  <c:v>24.212161071863871</c:v>
                </c:pt>
                <c:pt idx="41">
                  <c:v>24.65827476616942</c:v>
                </c:pt>
                <c:pt idx="42">
                  <c:v>24.960872878831822</c:v>
                </c:pt>
                <c:pt idx="43">
                  <c:v>25.164513040064389</c:v>
                </c:pt>
                <c:pt idx="44">
                  <c:v>25.300835805640602</c:v>
                </c:pt>
                <c:pt idx="45">
                  <c:v>25.391773512174368</c:v>
                </c:pt>
                <c:pt idx="46">
                  <c:v>25.45229389933121</c:v>
                </c:pt>
                <c:pt idx="47">
                  <c:v>25.492508427001049</c:v>
                </c:pt>
                <c:pt idx="48">
                  <c:v>25.519202523082374</c:v>
                </c:pt>
                <c:pt idx="49">
                  <c:v>25.536909711174626</c:v>
                </c:pt>
                <c:pt idx="50">
                  <c:v>25.54865020817628</c:v>
                </c:pt>
                <c:pt idx="51">
                  <c:v>25.55643223012936</c:v>
                </c:pt>
                <c:pt idx="52">
                  <c:v>25.561589402707995</c:v>
                </c:pt>
                <c:pt idx="53">
                  <c:v>25.565006626264001</c:v>
                </c:pt>
                <c:pt idx="54">
                  <c:v>25.567270733693203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29A-4303-B6FB-2B6CB210EACC}"/>
            </c:ext>
          </c:extLst>
        </c:ser>
        <c:ser>
          <c:idx val="1"/>
          <c:order val="1"/>
          <c:spPr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Tabelle3!$B$2:$B$56</c:f>
              <c:numCache>
                <c:formatCode>0.0000</c:formatCode>
                <c:ptCount val="55"/>
                <c:pt idx="0">
                  <c:v>-0.2711155126685374</c:v>
                </c:pt>
                <c:pt idx="1">
                  <c:v>-0.27111026250289005</c:v>
                </c:pt>
                <c:pt idx="2">
                  <c:v>-0.27110233702129205</c:v>
                </c:pt>
                <c:pt idx="3">
                  <c:v>-0.27109037294707827</c:v>
                </c:pt>
                <c:pt idx="4">
                  <c:v>-0.27107231228309014</c:v>
                </c:pt>
                <c:pt idx="5">
                  <c:v>-0.27104504824965769</c:v>
                </c:pt>
                <c:pt idx="6">
                  <c:v>-0.27100389073109032</c:v>
                </c:pt>
                <c:pt idx="7">
                  <c:v>-0.27094175916342034</c:v>
                </c:pt>
                <c:pt idx="8">
                  <c:v>-0.270847963759971</c:v>
                </c:pt>
                <c:pt idx="9">
                  <c:v>-0.27070636481119792</c:v>
                </c:pt>
                <c:pt idx="10">
                  <c:v>-0.27049259201918074</c:v>
                </c:pt>
                <c:pt idx="11">
                  <c:v>-0.27016984232340624</c:v>
                </c:pt>
                <c:pt idx="12">
                  <c:v>-0.26968252601492615</c:v>
                </c:pt>
                <c:pt idx="13">
                  <c:v>-0.26894665138553198</c:v>
                </c:pt>
                <c:pt idx="14">
                  <c:v>-0.26783525570741618</c:v>
                </c:pt>
                <c:pt idx="15">
                  <c:v>-0.26615628957932524</c:v>
                </c:pt>
                <c:pt idx="16">
                  <c:v>-0.26361895333370067</c:v>
                </c:pt>
                <c:pt idx="17">
                  <c:v>-0.25978224899122981</c:v>
                </c:pt>
                <c:pt idx="18">
                  <c:v>-0.25397589329332282</c:v>
                </c:pt>
                <c:pt idx="19">
                  <c:v>-0.24517773797121378</c:v>
                </c:pt>
                <c:pt idx="20">
                  <c:v>-0.23182162197235479</c:v>
                </c:pt>
                <c:pt idx="21">
                  <c:v>-0.21149170331276457</c:v>
                </c:pt>
                <c:pt idx="22">
                  <c:v>-0.18042746364327578</c:v>
                </c:pt>
                <c:pt idx="23">
                  <c:v>-0.13270679524265117</c:v>
                </c:pt>
                <c:pt idx="24">
                  <c:v>-5.8877004420131218E-2</c:v>
                </c:pt>
                <c:pt idx="25">
                  <c:v>5.6345276720676241E-2</c:v>
                </c:pt>
                <c:pt idx="26">
                  <c:v>0.23783707141835908</c:v>
                </c:pt>
                <c:pt idx="27">
                  <c:v>0.52570542824226352</c:v>
                </c:pt>
                <c:pt idx="28">
                  <c:v>0.98193097527439455</c:v>
                </c:pt>
                <c:pt idx="29">
                  <c:v>1.6930804297830702</c:v>
                </c:pt>
                <c:pt idx="30">
                  <c:v>2.7571830991424711</c:v>
                </c:pt>
                <c:pt idx="31">
                  <c:v>4.2417390451346115</c:v>
                </c:pt>
                <c:pt idx="32">
                  <c:v>6.1225612882544675</c:v>
                </c:pt>
                <c:pt idx="33">
                  <c:v>8.2523920929776668</c:v>
                </c:pt>
                <c:pt idx="34">
                  <c:v>10.404105731222534</c:v>
                </c:pt>
                <c:pt idx="35">
                  <c:v>12.363457149451097</c:v>
                </c:pt>
                <c:pt idx="36">
                  <c:v>13.999553625596029</c:v>
                </c:pt>
                <c:pt idx="37">
                  <c:v>15.27641582229543</c:v>
                </c:pt>
                <c:pt idx="38">
                  <c:v>16.224131134547381</c:v>
                </c:pt>
                <c:pt idx="39">
                  <c:v>16.902696648582189</c:v>
                </c:pt>
                <c:pt idx="40">
                  <c:v>17.376493330529286</c:v>
                </c:pt>
                <c:pt idx="41">
                  <c:v>17.701654085479898</c:v>
                </c:pt>
                <c:pt idx="42">
                  <c:v>17.922210037955423</c:v>
                </c:pt>
                <c:pt idx="43">
                  <c:v>18.07063809432281</c:v>
                </c:pt>
                <c:pt idx="44">
                  <c:v>18.170000238855764</c:v>
                </c:pt>
                <c:pt idx="45">
                  <c:v>18.236282385509039</c:v>
                </c:pt>
                <c:pt idx="46">
                  <c:v>18.280394133319103</c:v>
                </c:pt>
                <c:pt idx="47">
                  <c:v>18.309705464363226</c:v>
                </c:pt>
                <c:pt idx="48">
                  <c:v>18.329162101864661</c:v>
                </c:pt>
                <c:pt idx="49">
                  <c:v>18.342068414138019</c:v>
                </c:pt>
                <c:pt idx="50">
                  <c:v>18.350625759310972</c:v>
                </c:pt>
                <c:pt idx="51">
                  <c:v>18.356297874212633</c:v>
                </c:pt>
                <c:pt idx="52">
                  <c:v>18.360056804168124</c:v>
                </c:pt>
                <c:pt idx="53">
                  <c:v>18.362547530199375</c:v>
                </c:pt>
                <c:pt idx="54">
                  <c:v>18.364197779654539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29A-4303-B6FB-2B6CB210EACC}"/>
            </c:ext>
          </c:extLst>
        </c:ser>
        <c:ser>
          <c:idx val="2"/>
          <c:order val="2"/>
          <c:spPr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Tabelle3!$D$2:$D$56</c:f>
              <c:numCache>
                <c:formatCode>General</c:formatCode>
                <c:ptCount val="55"/>
                <c:pt idx="0">
                  <c:v>1.2203185020097576</c:v>
                </c:pt>
                <c:pt idx="1">
                  <c:v>1.2203344949964761</c:v>
                </c:pt>
                <c:pt idx="2">
                  <c:v>1.2203586374960564</c:v>
                </c:pt>
                <c:pt idx="3">
                  <c:v>1.2203950823042504</c:v>
                </c:pt>
                <c:pt idx="4">
                  <c:v>1.2204500984653959</c:v>
                </c:pt>
                <c:pt idx="5">
                  <c:v>1.2205331498115579</c:v>
                </c:pt>
                <c:pt idx="6">
                  <c:v>1.2206585233125176</c:v>
                </c:pt>
                <c:pt idx="7">
                  <c:v>1.2208477876906927</c:v>
                </c:pt>
                <c:pt idx="8">
                  <c:v>1.2211335060360571</c:v>
                </c:pt>
                <c:pt idx="9">
                  <c:v>1.221564842923164</c:v>
                </c:pt>
                <c:pt idx="10">
                  <c:v>1.2222160348384694</c:v>
                </c:pt>
                <c:pt idx="11">
                  <c:v>1.2231991907891056</c:v>
                </c:pt>
                <c:pt idx="12">
                  <c:v>1.2246836474277849</c:v>
                </c:pt>
                <c:pt idx="13">
                  <c:v>1.2269252592101747</c:v>
                </c:pt>
                <c:pt idx="14">
                  <c:v>1.2303107783562997</c:v>
                </c:pt>
                <c:pt idx="15">
                  <c:v>1.2354252232693699</c:v>
                </c:pt>
                <c:pt idx="16">
                  <c:v>1.2431544241371308</c:v>
                </c:pt>
                <c:pt idx="17">
                  <c:v>1.2548417433027743</c:v>
                </c:pt>
                <c:pt idx="18">
                  <c:v>1.2725289889629363</c:v>
                </c:pt>
                <c:pt idx="19">
                  <c:v>1.2993298159592048</c:v>
                </c:pt>
                <c:pt idx="20">
                  <c:v>1.3400150438419183</c:v>
                </c:pt>
                <c:pt idx="21">
                  <c:v>1.4019437792297444</c:v>
                </c:pt>
                <c:pt idx="22">
                  <c:v>1.4965712645004881</c:v>
                </c:pt>
                <c:pt idx="23">
                  <c:v>1.6419373476312922</c:v>
                </c:pt>
                <c:pt idx="24">
                  <c:v>1.866836701934885</c:v>
                </c:pt>
                <c:pt idx="25">
                  <c:v>2.2178253251079902</c:v>
                </c:pt>
                <c:pt idx="26">
                  <c:v>2.770683283720258</c:v>
                </c:pt>
                <c:pt idx="27">
                  <c:v>3.6475841506042617</c:v>
                </c:pt>
                <c:pt idx="28">
                  <c:v>5.0373325137139746</c:v>
                </c:pt>
                <c:pt idx="29">
                  <c:v>7.2036267880242946</c:v>
                </c:pt>
                <c:pt idx="30">
                  <c:v>10.445082582297806</c:v>
                </c:pt>
                <c:pt idx="31">
                  <c:v>14.967317712068095</c:v>
                </c:pt>
                <c:pt idx="32">
                  <c:v>20.696654113065545</c:v>
                </c:pt>
                <c:pt idx="33">
                  <c:v>27.184517175140527</c:v>
                </c:pt>
                <c:pt idx="34">
                  <c:v>33.739039441779489</c:v>
                </c:pt>
                <c:pt idx="35">
                  <c:v>39.707590400737679</c:v>
                </c:pt>
                <c:pt idx="36">
                  <c:v>44.691446334285054</c:v>
                </c:pt>
                <c:pt idx="37">
                  <c:v>48.581007450104572</c:v>
                </c:pt>
                <c:pt idx="38">
                  <c:v>51.467925581857969</c:v>
                </c:pt>
                <c:pt idx="39">
                  <c:v>53.534963077954501</c:v>
                </c:pt>
                <c:pt idx="40">
                  <c:v>54.978236405075783</c:v>
                </c:pt>
                <c:pt idx="41">
                  <c:v>55.968736893002898</c:v>
                </c:pt>
                <c:pt idx="42">
                  <c:v>56.640591584001541</c:v>
                </c:pt>
                <c:pt idx="43">
                  <c:v>57.092731210372797</c:v>
                </c:pt>
                <c:pt idx="44">
                  <c:v>57.395406890457032</c:v>
                </c:pt>
                <c:pt idx="45">
                  <c:v>57.597314708671128</c:v>
                </c:pt>
                <c:pt idx="46">
                  <c:v>57.731687344556484</c:v>
                </c:pt>
                <c:pt idx="47">
                  <c:v>57.820975142234914</c:v>
                </c:pt>
                <c:pt idx="48">
                  <c:v>57.880243699848883</c:v>
                </c:pt>
                <c:pt idx="49">
                  <c:v>57.919558741438181</c:v>
                </c:pt>
                <c:pt idx="50">
                  <c:v>57.945626015671408</c:v>
                </c:pt>
                <c:pt idx="51">
                  <c:v>57.96290433875356</c:v>
                </c:pt>
                <c:pt idx="52">
                  <c:v>57.974354742587082</c:v>
                </c:pt>
                <c:pt idx="53">
                  <c:v>57.981941960022418</c:v>
                </c:pt>
                <c:pt idx="54">
                  <c:v>57.986968928577653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29A-4303-B6FB-2B6CB210EACC}"/>
            </c:ext>
          </c:extLst>
        </c:ser>
        <c:ser>
          <c:idx val="3"/>
          <c:order val="3"/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Tabelle3!$F$2:$F$56</c:f>
              <c:numCache>
                <c:formatCode>0</c:formatCode>
                <c:ptCount val="55"/>
                <c:pt idx="0">
                  <c:v>65.046303438136306</c:v>
                </c:pt>
                <c:pt idx="1">
                  <c:v>62.921100925448904</c:v>
                </c:pt>
                <c:pt idx="2">
                  <c:v>60.79589841276151</c:v>
                </c:pt>
                <c:pt idx="3">
                  <c:v>58.670695900074108</c:v>
                </c:pt>
                <c:pt idx="4">
                  <c:v>56.545493387386713</c:v>
                </c:pt>
                <c:pt idx="5">
                  <c:v>54.420290874699319</c:v>
                </c:pt>
                <c:pt idx="6">
                  <c:v>52.295088362011924</c:v>
                </c:pt>
                <c:pt idx="7">
                  <c:v>50.16988584932453</c:v>
                </c:pt>
                <c:pt idx="8">
                  <c:v>48.044683336637135</c:v>
                </c:pt>
                <c:pt idx="9">
                  <c:v>45.919480823949741</c:v>
                </c:pt>
                <c:pt idx="10">
                  <c:v>43.794278311262346</c:v>
                </c:pt>
                <c:pt idx="11">
                  <c:v>41.669075798574951</c:v>
                </c:pt>
                <c:pt idx="12">
                  <c:v>39.543873285887557</c:v>
                </c:pt>
                <c:pt idx="13">
                  <c:v>37.418670773200162</c:v>
                </c:pt>
                <c:pt idx="14">
                  <c:v>35.293468260512768</c:v>
                </c:pt>
                <c:pt idx="15">
                  <c:v>33.168265747825373</c:v>
                </c:pt>
                <c:pt idx="16">
                  <c:v>31.043063235137982</c:v>
                </c:pt>
                <c:pt idx="17">
                  <c:v>28.917860722450584</c:v>
                </c:pt>
                <c:pt idx="18">
                  <c:v>26.792658209763189</c:v>
                </c:pt>
                <c:pt idx="19">
                  <c:v>24.667455697075795</c:v>
                </c:pt>
                <c:pt idx="20">
                  <c:v>22.5422531843884</c:v>
                </c:pt>
                <c:pt idx="21">
                  <c:v>20.417050671701006</c:v>
                </c:pt>
                <c:pt idx="22">
                  <c:v>18.291848159013611</c:v>
                </c:pt>
                <c:pt idx="23">
                  <c:v>16.166645646326216</c:v>
                </c:pt>
                <c:pt idx="24">
                  <c:v>14.041443133638818</c:v>
                </c:pt>
                <c:pt idx="25">
                  <c:v>11.916240620951424</c:v>
                </c:pt>
                <c:pt idx="26">
                  <c:v>9.7910381082640292</c:v>
                </c:pt>
                <c:pt idx="27">
                  <c:v>7.6658355955766346</c:v>
                </c:pt>
                <c:pt idx="28">
                  <c:v>5.5406330828892401</c:v>
                </c:pt>
                <c:pt idx="29">
                  <c:v>3.415430570201845</c:v>
                </c:pt>
                <c:pt idx="30">
                  <c:v>1.29022805751445</c:v>
                </c:pt>
                <c:pt idx="31">
                  <c:v>-0.834974455172945</c:v>
                </c:pt>
                <c:pt idx="32">
                  <c:v>-2.96017696786034</c:v>
                </c:pt>
                <c:pt idx="33">
                  <c:v>-5.0853794805477346</c:v>
                </c:pt>
                <c:pt idx="34">
                  <c:v>-7.21058199323513</c:v>
                </c:pt>
                <c:pt idx="35">
                  <c:v>-9.3357845059225255</c:v>
                </c:pt>
                <c:pt idx="36">
                  <c:v>-11.46098701860992</c:v>
                </c:pt>
                <c:pt idx="37">
                  <c:v>-13.586189531297315</c:v>
                </c:pt>
                <c:pt idx="38">
                  <c:v>-15.711392043984709</c:v>
                </c:pt>
                <c:pt idx="39">
                  <c:v>-17.836594556672104</c:v>
                </c:pt>
                <c:pt idx="40">
                  <c:v>-19.961797069359498</c:v>
                </c:pt>
                <c:pt idx="41">
                  <c:v>-22.086999582046893</c:v>
                </c:pt>
                <c:pt idx="42">
                  <c:v>-24.212202094734288</c:v>
                </c:pt>
                <c:pt idx="43">
                  <c:v>-26.337404607421682</c:v>
                </c:pt>
                <c:pt idx="44">
                  <c:v>-28.46260712010908</c:v>
                </c:pt>
                <c:pt idx="45">
                  <c:v>-30.587809632796475</c:v>
                </c:pt>
                <c:pt idx="46">
                  <c:v>-32.713012145483873</c:v>
                </c:pt>
                <c:pt idx="47">
                  <c:v>-34.838214658171268</c:v>
                </c:pt>
                <c:pt idx="48">
                  <c:v>-36.963417170858662</c:v>
                </c:pt>
                <c:pt idx="49">
                  <c:v>-39.088619683546057</c:v>
                </c:pt>
                <c:pt idx="50">
                  <c:v>-41.213822196233451</c:v>
                </c:pt>
                <c:pt idx="51">
                  <c:v>-43.339024708920846</c:v>
                </c:pt>
                <c:pt idx="52">
                  <c:v>-45.46422722160824</c:v>
                </c:pt>
                <c:pt idx="53">
                  <c:v>-47.589429734295635</c:v>
                </c:pt>
                <c:pt idx="54">
                  <c:v>-49.71463224698303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29A-4303-B6FB-2B6CB210EACC}"/>
            </c:ext>
          </c:extLst>
        </c:ser>
        <c:ser>
          <c:idx val="4"/>
          <c:order val="4"/>
          <c:spPr>
            <a:ln>
              <a:solidFill>
                <a:schemeClr val="accent2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Tabelle3!$E$2:$E$56</c:f>
              <c:numCache>
                <c:formatCode>0</c:formatCode>
                <c:ptCount val="55"/>
                <c:pt idx="0">
                  <c:v>50.046303438136306</c:v>
                </c:pt>
                <c:pt idx="1">
                  <c:v>47.921100925448904</c:v>
                </c:pt>
                <c:pt idx="2">
                  <c:v>45.79589841276151</c:v>
                </c:pt>
                <c:pt idx="3">
                  <c:v>43.670695900074108</c:v>
                </c:pt>
                <c:pt idx="4">
                  <c:v>41.545493387386713</c:v>
                </c:pt>
                <c:pt idx="5">
                  <c:v>39.420290874699319</c:v>
                </c:pt>
                <c:pt idx="6">
                  <c:v>37.295088362011924</c:v>
                </c:pt>
                <c:pt idx="7">
                  <c:v>35.16988584932453</c:v>
                </c:pt>
                <c:pt idx="8">
                  <c:v>33.044683336637135</c:v>
                </c:pt>
                <c:pt idx="9">
                  <c:v>30.919480823949741</c:v>
                </c:pt>
                <c:pt idx="10">
                  <c:v>28.794278311262346</c:v>
                </c:pt>
                <c:pt idx="11">
                  <c:v>26.669075798574951</c:v>
                </c:pt>
                <c:pt idx="12">
                  <c:v>24.543873285887557</c:v>
                </c:pt>
                <c:pt idx="13">
                  <c:v>22.418670773200162</c:v>
                </c:pt>
                <c:pt idx="14">
                  <c:v>20.293468260512768</c:v>
                </c:pt>
                <c:pt idx="15">
                  <c:v>18.168265747825373</c:v>
                </c:pt>
                <c:pt idx="16">
                  <c:v>16.043063235137982</c:v>
                </c:pt>
                <c:pt idx="17">
                  <c:v>13.917860722450584</c:v>
                </c:pt>
                <c:pt idx="18">
                  <c:v>11.792658209763189</c:v>
                </c:pt>
                <c:pt idx="19">
                  <c:v>9.6674556970757948</c:v>
                </c:pt>
                <c:pt idx="20">
                  <c:v>7.5422531843884002</c:v>
                </c:pt>
                <c:pt idx="21">
                  <c:v>5.4170506717010056</c:v>
                </c:pt>
                <c:pt idx="22">
                  <c:v>3.2918481590136111</c:v>
                </c:pt>
                <c:pt idx="23">
                  <c:v>1.1666456463262165</c:v>
                </c:pt>
                <c:pt idx="24">
                  <c:v>-0.95855686636118165</c:v>
                </c:pt>
                <c:pt idx="25">
                  <c:v>-3.0837593790485762</c:v>
                </c:pt>
                <c:pt idx="26">
                  <c:v>-5.2089618917359708</c:v>
                </c:pt>
                <c:pt idx="27">
                  <c:v>-7.3341644044233654</c:v>
                </c:pt>
                <c:pt idx="28">
                  <c:v>-9.4593669171107599</c:v>
                </c:pt>
                <c:pt idx="29">
                  <c:v>-11.584569429798155</c:v>
                </c:pt>
                <c:pt idx="30">
                  <c:v>-13.709771942485549</c:v>
                </c:pt>
                <c:pt idx="31">
                  <c:v>-15.834974455172945</c:v>
                </c:pt>
                <c:pt idx="32">
                  <c:v>-17.960176967860342</c:v>
                </c:pt>
                <c:pt idx="33">
                  <c:v>-20.085379480547736</c:v>
                </c:pt>
                <c:pt idx="34">
                  <c:v>-22.210581993235131</c:v>
                </c:pt>
                <c:pt idx="35">
                  <c:v>-24.335784505922526</c:v>
                </c:pt>
                <c:pt idx="36">
                  <c:v>-26.46098701860992</c:v>
                </c:pt>
                <c:pt idx="37">
                  <c:v>-28.586189531297315</c:v>
                </c:pt>
                <c:pt idx="38">
                  <c:v>-30.711392043984709</c:v>
                </c:pt>
                <c:pt idx="39">
                  <c:v>-32.836594556672104</c:v>
                </c:pt>
                <c:pt idx="40">
                  <c:v>-34.961797069359498</c:v>
                </c:pt>
                <c:pt idx="41">
                  <c:v>-37.086999582046893</c:v>
                </c:pt>
                <c:pt idx="42">
                  <c:v>-39.212202094734288</c:v>
                </c:pt>
                <c:pt idx="43">
                  <c:v>-41.337404607421682</c:v>
                </c:pt>
                <c:pt idx="44">
                  <c:v>-43.462607120109084</c:v>
                </c:pt>
                <c:pt idx="45">
                  <c:v>-45.587809632796478</c:v>
                </c:pt>
                <c:pt idx="46">
                  <c:v>-47.713012145483873</c:v>
                </c:pt>
                <c:pt idx="47">
                  <c:v>-49.838214658171268</c:v>
                </c:pt>
                <c:pt idx="48">
                  <c:v>-51.963417170858662</c:v>
                </c:pt>
                <c:pt idx="49">
                  <c:v>-54.088619683546057</c:v>
                </c:pt>
                <c:pt idx="50">
                  <c:v>-56.213822196233451</c:v>
                </c:pt>
                <c:pt idx="51">
                  <c:v>-58.339024708920846</c:v>
                </c:pt>
                <c:pt idx="52">
                  <c:v>-60.46422722160824</c:v>
                </c:pt>
                <c:pt idx="53">
                  <c:v>-62.589429734295635</c:v>
                </c:pt>
                <c:pt idx="54">
                  <c:v>-64.71463224698303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29A-4303-B6FB-2B6CB210EACC}"/>
            </c:ext>
          </c:extLst>
        </c:ser>
        <c:ser>
          <c:idx val="5"/>
          <c:order val="5"/>
          <c:spPr>
            <a:ln>
              <a:solidFill>
                <a:schemeClr val="accent2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Tabelle3!$G$2:$G$56</c:f>
              <c:numCache>
                <c:formatCode>0</c:formatCode>
                <c:ptCount val="55"/>
                <c:pt idx="0">
                  <c:v>79.046303438136306</c:v>
                </c:pt>
                <c:pt idx="1">
                  <c:v>76.921100925448911</c:v>
                </c:pt>
                <c:pt idx="2">
                  <c:v>74.795898412761517</c:v>
                </c:pt>
                <c:pt idx="3">
                  <c:v>72.670695900074108</c:v>
                </c:pt>
                <c:pt idx="4">
                  <c:v>70.545493387386713</c:v>
                </c:pt>
                <c:pt idx="5">
                  <c:v>68.420290874699319</c:v>
                </c:pt>
                <c:pt idx="6">
                  <c:v>66.295088362011924</c:v>
                </c:pt>
                <c:pt idx="7">
                  <c:v>64.16988584932453</c:v>
                </c:pt>
                <c:pt idx="8">
                  <c:v>62.044683336637135</c:v>
                </c:pt>
                <c:pt idx="9">
                  <c:v>59.919480823949741</c:v>
                </c:pt>
                <c:pt idx="10">
                  <c:v>57.794278311262346</c:v>
                </c:pt>
                <c:pt idx="11">
                  <c:v>55.669075798574951</c:v>
                </c:pt>
                <c:pt idx="12">
                  <c:v>53.543873285887557</c:v>
                </c:pt>
                <c:pt idx="13">
                  <c:v>51.418670773200162</c:v>
                </c:pt>
                <c:pt idx="14">
                  <c:v>49.293468260512768</c:v>
                </c:pt>
                <c:pt idx="15">
                  <c:v>47.168265747825373</c:v>
                </c:pt>
                <c:pt idx="16">
                  <c:v>45.043063235137978</c:v>
                </c:pt>
                <c:pt idx="17">
                  <c:v>42.917860722450584</c:v>
                </c:pt>
                <c:pt idx="18">
                  <c:v>40.792658209763189</c:v>
                </c:pt>
                <c:pt idx="19">
                  <c:v>38.667455697075795</c:v>
                </c:pt>
                <c:pt idx="20">
                  <c:v>36.5422531843884</c:v>
                </c:pt>
                <c:pt idx="21">
                  <c:v>34.417050671701006</c:v>
                </c:pt>
                <c:pt idx="22">
                  <c:v>32.291848159013611</c:v>
                </c:pt>
                <c:pt idx="23">
                  <c:v>30.166645646326216</c:v>
                </c:pt>
                <c:pt idx="24">
                  <c:v>28.041443133638818</c:v>
                </c:pt>
                <c:pt idx="25">
                  <c:v>25.916240620951424</c:v>
                </c:pt>
                <c:pt idx="26">
                  <c:v>23.791038108264029</c:v>
                </c:pt>
                <c:pt idx="27">
                  <c:v>21.665835595576635</c:v>
                </c:pt>
                <c:pt idx="28">
                  <c:v>19.54063308288924</c:v>
                </c:pt>
                <c:pt idx="29">
                  <c:v>17.415430570201845</c:v>
                </c:pt>
                <c:pt idx="30">
                  <c:v>15.290228057514451</c:v>
                </c:pt>
                <c:pt idx="31">
                  <c:v>13.165025544827055</c:v>
                </c:pt>
                <c:pt idx="32">
                  <c:v>11.03982303213966</c:v>
                </c:pt>
                <c:pt idx="33">
                  <c:v>8.9146205194522654</c:v>
                </c:pt>
                <c:pt idx="34">
                  <c:v>6.78941800676487</c:v>
                </c:pt>
                <c:pt idx="35">
                  <c:v>4.6642154940774745</c:v>
                </c:pt>
                <c:pt idx="36">
                  <c:v>2.5390129813900799</c:v>
                </c:pt>
                <c:pt idx="37">
                  <c:v>0.41381046870268534</c:v>
                </c:pt>
                <c:pt idx="38">
                  <c:v>-1.7113920439847092</c:v>
                </c:pt>
                <c:pt idx="39">
                  <c:v>-3.8365945566721038</c:v>
                </c:pt>
                <c:pt idx="40">
                  <c:v>-5.9617970693594984</c:v>
                </c:pt>
                <c:pt idx="41">
                  <c:v>-8.086999582046893</c:v>
                </c:pt>
                <c:pt idx="42">
                  <c:v>-10.212202094734288</c:v>
                </c:pt>
                <c:pt idx="43">
                  <c:v>-12.337404607421682</c:v>
                </c:pt>
                <c:pt idx="44">
                  <c:v>-14.46260712010908</c:v>
                </c:pt>
                <c:pt idx="45">
                  <c:v>-16.587809632796475</c:v>
                </c:pt>
                <c:pt idx="46">
                  <c:v>-18.713012145483873</c:v>
                </c:pt>
                <c:pt idx="47">
                  <c:v>-20.838214658171268</c:v>
                </c:pt>
                <c:pt idx="48">
                  <c:v>-22.963417170858662</c:v>
                </c:pt>
                <c:pt idx="49">
                  <c:v>-25.088619683546057</c:v>
                </c:pt>
                <c:pt idx="50">
                  <c:v>-27.213822196233451</c:v>
                </c:pt>
                <c:pt idx="51">
                  <c:v>-29.339024708920846</c:v>
                </c:pt>
                <c:pt idx="52">
                  <c:v>-31.46422722160824</c:v>
                </c:pt>
                <c:pt idx="53">
                  <c:v>-33.589429734295635</c:v>
                </c:pt>
                <c:pt idx="54">
                  <c:v>-35.71463224698303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29A-4303-B6FB-2B6CB210EACC}"/>
            </c:ext>
          </c:extLst>
        </c:ser>
        <c:ser>
          <c:idx val="6"/>
          <c:order val="6"/>
          <c:spPr>
            <a:ln w="762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Tabelle3!$I$2:$I$56</c:f>
              <c:numCache>
                <c:formatCode>0</c:formatCode>
                <c:ptCount val="55"/>
                <c:pt idx="0">
                  <c:v>65.046317573959158</c:v>
                </c:pt>
                <c:pt idx="1">
                  <c:v>62.921122264388245</c:v>
                </c:pt>
                <c:pt idx="2">
                  <c:v>60.795930625294361</c:v>
                </c:pt>
                <c:pt idx="3">
                  <c:v>58.670744527064315</c:v>
                </c:pt>
                <c:pt idx="4">
                  <c:v>56.545566793226797</c:v>
                </c:pt>
                <c:pt idx="5">
                  <c:v>54.42040168621795</c:v>
                </c:pt>
                <c:pt idx="6">
                  <c:v>52.295255640777533</c:v>
                </c:pt>
                <c:pt idx="7">
                  <c:v>50.170138371289895</c:v>
                </c:pt>
                <c:pt idx="8">
                  <c:v>48.045064543916773</c:v>
                </c:pt>
                <c:pt idx="9">
                  <c:v>45.920056301999097</c:v>
                </c:pt>
                <c:pt idx="10">
                  <c:v>43.795147081071356</c:v>
                </c:pt>
                <c:pt idx="11">
                  <c:v>41.670387374155958</c:v>
                </c:pt>
                <c:pt idx="12">
                  <c:v>39.545853449160532</c:v>
                </c:pt>
                <c:pt idx="13">
                  <c:v>37.421660540936365</c:v>
                </c:pt>
                <c:pt idx="14">
                  <c:v>35.297982839666865</c:v>
                </c:pt>
                <c:pt idx="15">
                  <c:v>33.175083833077949</c:v>
                </c:pt>
                <c:pt idx="16">
                  <c:v>31.053362492177122</c:v>
                </c:pt>
                <c:pt idx="17">
                  <c:v>28.933423856886115</c:v>
                </c:pt>
                <c:pt idx="18">
                  <c:v>26.816187541691523</c:v>
                </c:pt>
                <c:pt idx="19">
                  <c:v>24.703055912448892</c:v>
                </c:pt>
                <c:pt idx="20">
                  <c:v>22.596177709073451</c:v>
                </c:pt>
                <c:pt idx="21">
                  <c:v>20.498867415788546</c:v>
                </c:pt>
                <c:pt idx="22">
                  <c:v>18.416284384415412</c:v>
                </c:pt>
                <c:pt idx="23">
                  <c:v>16.356553621780286</c:v>
                </c:pt>
                <c:pt idx="24">
                  <c:v>14.332644024157753</c:v>
                </c:pt>
                <c:pt idx="25">
                  <c:v>12.365524049794658</c:v>
                </c:pt>
                <c:pt idx="26">
                  <c:v>10.489324449623643</c:v>
                </c:pt>
                <c:pt idx="27">
                  <c:v>8.7590712479497661</c:v>
                </c:pt>
                <c:pt idx="28">
                  <c:v>7.2598005585969165</c:v>
                </c:pt>
                <c:pt idx="29">
                  <c:v>6.1102800909411483</c:v>
                </c:pt>
                <c:pt idx="30">
                  <c:v>5.4450039861021429</c:v>
                </c:pt>
                <c:pt idx="31">
                  <c:v>5.3565809044700554</c:v>
                </c:pt>
                <c:pt idx="32">
                  <c:v>5.8118268205534989</c:v>
                </c:pt>
                <c:pt idx="33">
                  <c:v>6.6087072286206165</c:v>
                </c:pt>
                <c:pt idx="34">
                  <c:v>7.4356104225116413</c:v>
                </c:pt>
                <c:pt idx="35">
                  <c:v>7.998596709734997</c:v>
                </c:pt>
                <c:pt idx="36">
                  <c:v>8.1180840376901671</c:v>
                </c:pt>
                <c:pt idx="37">
                  <c:v>7.7447095147464502</c:v>
                </c:pt>
                <c:pt idx="38">
                  <c:v>6.9197524119421452</c:v>
                </c:pt>
                <c:pt idx="39">
                  <c:v>5.7255274655369774</c:v>
                </c:pt>
                <c:pt idx="40">
                  <c:v>4.250364002504373</c:v>
                </c:pt>
                <c:pt idx="41">
                  <c:v>2.571275184122527</c:v>
                </c:pt>
                <c:pt idx="42">
                  <c:v>0.74867078409753418</c:v>
                </c:pt>
                <c:pt idx="43">
                  <c:v>-1.1728915673572935</c:v>
                </c:pt>
                <c:pt idx="44">
                  <c:v>-3.1617713144684778</c:v>
                </c:pt>
                <c:pt idx="45">
                  <c:v>-5.1960361206221073</c:v>
                </c:pt>
                <c:pt idx="46">
                  <c:v>-7.2607182461526634</c:v>
                </c:pt>
                <c:pt idx="47">
                  <c:v>-9.3457062311702188</c:v>
                </c:pt>
                <c:pt idx="48">
                  <c:v>-11.444214647776288</c:v>
                </c:pt>
                <c:pt idx="49">
                  <c:v>-13.55170997237143</c:v>
                </c:pt>
                <c:pt idx="50">
                  <c:v>-15.665171988057171</c:v>
                </c:pt>
                <c:pt idx="51">
                  <c:v>-17.782592478791486</c:v>
                </c:pt>
                <c:pt idx="52">
                  <c:v>-19.902637818900246</c:v>
                </c:pt>
                <c:pt idx="53">
                  <c:v>-22.024423108031634</c:v>
                </c:pt>
                <c:pt idx="54">
                  <c:v>-24.147361513289827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29A-4303-B6FB-2B6CB210EACC}"/>
            </c:ext>
          </c:extLst>
        </c:ser>
        <c:ser>
          <c:idx val="7"/>
          <c:order val="7"/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Tabelle3!$H$2:$H$56</c:f>
              <c:numCache>
                <c:formatCode>0</c:formatCode>
                <c:ptCount val="55"/>
                <c:pt idx="0">
                  <c:v>49.775187925467769</c:v>
                </c:pt>
                <c:pt idx="1">
                  <c:v>47.649990662946017</c:v>
                </c:pt>
                <c:pt idx="2">
                  <c:v>45.52479607574022</c:v>
                </c:pt>
                <c:pt idx="3">
                  <c:v>43.399605527127029</c:v>
                </c:pt>
                <c:pt idx="4">
                  <c:v>41.274421075103625</c:v>
                </c:pt>
                <c:pt idx="5">
                  <c:v>39.149245826449658</c:v>
                </c:pt>
                <c:pt idx="6">
                  <c:v>37.024084471280837</c:v>
                </c:pt>
                <c:pt idx="7">
                  <c:v>34.898944090161109</c:v>
                </c:pt>
                <c:pt idx="8">
                  <c:v>32.773835372877166</c:v>
                </c:pt>
                <c:pt idx="9">
                  <c:v>30.648774459138544</c:v>
                </c:pt>
                <c:pt idx="10">
                  <c:v>28.523785719243165</c:v>
                </c:pt>
                <c:pt idx="11">
                  <c:v>26.398905956251546</c:v>
                </c:pt>
                <c:pt idx="12">
                  <c:v>24.274190759872631</c:v>
                </c:pt>
                <c:pt idx="13">
                  <c:v>22.149724121814629</c:v>
                </c:pt>
                <c:pt idx="14">
                  <c:v>20.02563300480535</c:v>
                </c:pt>
                <c:pt idx="15">
                  <c:v>17.902109458246048</c:v>
                </c:pt>
                <c:pt idx="16">
                  <c:v>15.779444281804281</c:v>
                </c:pt>
                <c:pt idx="17">
                  <c:v>13.658078473459355</c:v>
                </c:pt>
                <c:pt idx="18">
                  <c:v>11.538682316469867</c:v>
                </c:pt>
                <c:pt idx="19">
                  <c:v>9.4222779591045818</c:v>
                </c:pt>
                <c:pt idx="20">
                  <c:v>7.3104315624160456</c:v>
                </c:pt>
                <c:pt idx="21">
                  <c:v>5.2055589683882406</c:v>
                </c:pt>
                <c:pt idx="22">
                  <c:v>3.1114206953703354</c:v>
                </c:pt>
                <c:pt idx="23">
                  <c:v>1.0339388510835654</c:v>
                </c:pt>
                <c:pt idx="24">
                  <c:v>-1.0174338707813129</c:v>
                </c:pt>
                <c:pt idx="25">
                  <c:v>-3.0274141023279002</c:v>
                </c:pt>
                <c:pt idx="26">
                  <c:v>-4.9711248203176117</c:v>
                </c:pt>
                <c:pt idx="27">
                  <c:v>-6.8084589761811021</c:v>
                </c:pt>
                <c:pt idx="28">
                  <c:v>-8.4774359418363652</c:v>
                </c:pt>
                <c:pt idx="29">
                  <c:v>-9.8914890000150848</c:v>
                </c:pt>
                <c:pt idx="30">
                  <c:v>-10.952588843343078</c:v>
                </c:pt>
                <c:pt idx="31">
                  <c:v>-11.593235410038334</c:v>
                </c:pt>
                <c:pt idx="32">
                  <c:v>-11.837615679605875</c:v>
                </c:pt>
                <c:pt idx="33">
                  <c:v>-11.83298738757007</c:v>
                </c:pt>
                <c:pt idx="34">
                  <c:v>-11.806476262012596</c:v>
                </c:pt>
                <c:pt idx="35">
                  <c:v>-11.972327356471428</c:v>
                </c:pt>
                <c:pt idx="36">
                  <c:v>-12.461433393013891</c:v>
                </c:pt>
                <c:pt idx="37">
                  <c:v>-13.309773709001885</c:v>
                </c:pt>
                <c:pt idx="38">
                  <c:v>-14.487260909437328</c:v>
                </c:pt>
                <c:pt idx="39">
                  <c:v>-15.933897908089914</c:v>
                </c:pt>
                <c:pt idx="40">
                  <c:v>-17.585303738830213</c:v>
                </c:pt>
                <c:pt idx="41">
                  <c:v>-19.385345496566995</c:v>
                </c:pt>
                <c:pt idx="42">
                  <c:v>-21.289992056778864</c:v>
                </c:pt>
                <c:pt idx="43">
                  <c:v>-23.266766513098872</c:v>
                </c:pt>
                <c:pt idx="44">
                  <c:v>-25.29260688125332</c:v>
                </c:pt>
                <c:pt idx="45">
                  <c:v>-27.351527247287439</c:v>
                </c:pt>
                <c:pt idx="46">
                  <c:v>-29.43261801216477</c:v>
                </c:pt>
                <c:pt idx="47">
                  <c:v>-31.528509193808041</c:v>
                </c:pt>
                <c:pt idx="48">
                  <c:v>-33.634255068994001</c:v>
                </c:pt>
                <c:pt idx="49">
                  <c:v>-35.746551269408037</c:v>
                </c:pt>
                <c:pt idx="50">
                  <c:v>-37.863196436922479</c:v>
                </c:pt>
                <c:pt idx="51">
                  <c:v>-39.982726834708217</c:v>
                </c:pt>
                <c:pt idx="52">
                  <c:v>-42.104170417440116</c:v>
                </c:pt>
                <c:pt idx="53">
                  <c:v>-44.226882204096256</c:v>
                </c:pt>
                <c:pt idx="54">
                  <c:v>-46.35043446732849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429A-4303-B6FB-2B6CB210EACC}"/>
            </c:ext>
          </c:extLst>
        </c:ser>
        <c:ser>
          <c:idx val="8"/>
          <c:order val="8"/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Tabelle3!$J$2:$J$56</c:f>
              <c:numCache>
                <c:formatCode>0</c:formatCode>
                <c:ptCount val="55"/>
                <c:pt idx="0">
                  <c:v>80.266621940146067</c:v>
                </c:pt>
                <c:pt idx="1">
                  <c:v>78.14143542044539</c:v>
                </c:pt>
                <c:pt idx="2">
                  <c:v>76.016257050257579</c:v>
                </c:pt>
                <c:pt idx="3">
                  <c:v>73.891090982378358</c:v>
                </c:pt>
                <c:pt idx="4">
                  <c:v>71.765943485852105</c:v>
                </c:pt>
                <c:pt idx="5">
                  <c:v>69.640824024510877</c:v>
                </c:pt>
                <c:pt idx="6">
                  <c:v>67.515746885324447</c:v>
                </c:pt>
                <c:pt idx="7">
                  <c:v>65.390733637015217</c:v>
                </c:pt>
                <c:pt idx="8">
                  <c:v>63.265816842673189</c:v>
                </c:pt>
                <c:pt idx="9">
                  <c:v>61.141045666872905</c:v>
                </c:pt>
                <c:pt idx="10">
                  <c:v>59.016494346100814</c:v>
                </c:pt>
                <c:pt idx="11">
                  <c:v>56.892274989364054</c:v>
                </c:pt>
                <c:pt idx="12">
                  <c:v>54.768556933315338</c:v>
                </c:pt>
                <c:pt idx="13">
                  <c:v>52.645596032410339</c:v>
                </c:pt>
                <c:pt idx="14">
                  <c:v>50.523779038869066</c:v>
                </c:pt>
                <c:pt idx="15">
                  <c:v>48.40369097109474</c:v>
                </c:pt>
                <c:pt idx="16">
                  <c:v>46.28621765927511</c:v>
                </c:pt>
                <c:pt idx="17">
                  <c:v>44.17270246575336</c:v>
                </c:pt>
                <c:pt idx="18">
                  <c:v>42.065187198726129</c:v>
                </c:pt>
                <c:pt idx="19">
                  <c:v>39.966785513034999</c:v>
                </c:pt>
                <c:pt idx="20">
                  <c:v>37.882268228230316</c:v>
                </c:pt>
                <c:pt idx="21">
                  <c:v>35.818994450930752</c:v>
                </c:pt>
                <c:pt idx="22">
                  <c:v>33.7884194235141</c:v>
                </c:pt>
                <c:pt idx="23">
                  <c:v>31.808582993957508</c:v>
                </c:pt>
                <c:pt idx="24">
                  <c:v>29.908279835573705</c:v>
                </c:pt>
                <c:pt idx="25">
                  <c:v>28.134065946059415</c:v>
                </c:pt>
                <c:pt idx="26">
                  <c:v>26.561721391984285</c:v>
                </c:pt>
                <c:pt idx="27">
                  <c:v>25.313419746180898</c:v>
                </c:pt>
                <c:pt idx="28">
                  <c:v>24.577965596603214</c:v>
                </c:pt>
                <c:pt idx="29">
                  <c:v>24.61905735822614</c:v>
                </c:pt>
                <c:pt idx="30">
                  <c:v>25.735310639812255</c:v>
                </c:pt>
                <c:pt idx="31">
                  <c:v>28.132343256895147</c:v>
                </c:pt>
                <c:pt idx="32">
                  <c:v>31.736477145205207</c:v>
                </c:pt>
                <c:pt idx="33">
                  <c:v>36.099137694592791</c:v>
                </c:pt>
                <c:pt idx="34">
                  <c:v>40.528457448544358</c:v>
                </c:pt>
                <c:pt idx="35">
                  <c:v>44.371805894815154</c:v>
                </c:pt>
                <c:pt idx="36">
                  <c:v>47.230459315675134</c:v>
                </c:pt>
                <c:pt idx="37">
                  <c:v>48.994817918807257</c:v>
                </c:pt>
                <c:pt idx="38">
                  <c:v>49.75653353787326</c:v>
                </c:pt>
                <c:pt idx="39">
                  <c:v>49.698368521282397</c:v>
                </c:pt>
                <c:pt idx="40">
                  <c:v>49.016439335716285</c:v>
                </c:pt>
                <c:pt idx="41">
                  <c:v>47.881737310956005</c:v>
                </c:pt>
                <c:pt idx="42">
                  <c:v>46.428389489267254</c:v>
                </c:pt>
                <c:pt idx="43">
                  <c:v>44.755326602951115</c:v>
                </c:pt>
                <c:pt idx="44">
                  <c:v>42.932799770347955</c:v>
                </c:pt>
                <c:pt idx="45">
                  <c:v>41.009505075874657</c:v>
                </c:pt>
                <c:pt idx="46">
                  <c:v>39.018675199072611</c:v>
                </c:pt>
                <c:pt idx="47">
                  <c:v>36.982760484063647</c:v>
                </c:pt>
                <c:pt idx="48">
                  <c:v>34.916826528990221</c:v>
                </c:pt>
                <c:pt idx="49">
                  <c:v>32.830939057892124</c:v>
                </c:pt>
                <c:pt idx="50">
                  <c:v>30.731803819437957</c:v>
                </c:pt>
                <c:pt idx="51">
                  <c:v>28.623879629832714</c:v>
                </c:pt>
                <c:pt idx="52">
                  <c:v>26.510127520978841</c:v>
                </c:pt>
                <c:pt idx="53">
                  <c:v>24.392512225726783</c:v>
                </c:pt>
                <c:pt idx="54">
                  <c:v>22.272336681594624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429A-4303-B6FB-2B6CB210E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899456"/>
        <c:axId val="96901376"/>
      </c:scatterChart>
      <c:valAx>
        <c:axId val="96899456"/>
        <c:scaling>
          <c:orientation val="minMax"/>
          <c:max val="120"/>
          <c:min val="-15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/>
                  <a:t>mean annual water</a:t>
                </a:r>
                <a:r>
                  <a:rPr lang="de-DE" sz="2000" baseline="0"/>
                  <a:t> table</a:t>
                </a:r>
                <a:endParaRPr lang="de-DE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8575"/>
        </c:spPr>
        <c:txPr>
          <a:bodyPr/>
          <a:lstStyle/>
          <a:p>
            <a:pPr>
              <a:defRPr sz="2400"/>
            </a:pPr>
            <a:endParaRPr lang="de-DE"/>
          </a:p>
        </c:txPr>
        <c:crossAx val="96901376"/>
        <c:crossesAt val="-80"/>
        <c:crossBetween val="midCat"/>
      </c:valAx>
      <c:valAx>
        <c:axId val="96901376"/>
        <c:scaling>
          <c:orientation val="minMax"/>
          <c:max val="80"/>
          <c:min val="-20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de-DE" sz="2000"/>
                  <a:t>t CO</a:t>
                </a:r>
                <a:r>
                  <a:rPr lang="de-DE" sz="2000" baseline="-25000"/>
                  <a:t>2</a:t>
                </a:r>
                <a:r>
                  <a:rPr lang="de-DE" sz="2000"/>
                  <a:t>e per</a:t>
                </a:r>
                <a:r>
                  <a:rPr lang="de-DE" sz="2000" baseline="0"/>
                  <a:t> ha and year</a:t>
                </a:r>
                <a:endParaRPr lang="de-DE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8575"/>
        </c:spPr>
        <c:txPr>
          <a:bodyPr/>
          <a:lstStyle/>
          <a:p>
            <a:pPr>
              <a:defRPr sz="2400"/>
            </a:pPr>
            <a:endParaRPr lang="de-DE"/>
          </a:p>
        </c:txPr>
        <c:crossAx val="96899456"/>
        <c:crossesAt val="-150"/>
        <c:crossBetween val="midCat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8B6B3-4898-48EB-B698-A888541F811B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8D292-2D56-4424-ADE8-0D434785427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9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8FBF2-E596-4D4F-BFDC-A26C9F76728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46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D292-2D56-4424-ADE8-0D434785427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18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0EF6B8-7EEE-44F6-8174-7B0E0C193E09}" type="slidenum">
              <a:rPr lang="de-DE" altLang="de-DE" smtClean="0">
                <a:cs typeface="Arial" charset="0"/>
              </a:rPr>
              <a:pPr/>
              <a:t>42</a:t>
            </a:fld>
            <a:endParaRPr lang="de-DE" altLang="de-DE">
              <a:cs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3684"/>
            <a:ext cx="5487013" cy="4116785"/>
          </a:xfrm>
          <a:noFill/>
        </p:spPr>
        <p:txBody>
          <a:bodyPr/>
          <a:lstStyle/>
          <a:p>
            <a:pPr eaLnBrk="1" hangingPunct="1"/>
            <a:endParaRPr lang="en-US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ACB783C-5DD5-4203-A56B-D17B0D41004F}" type="slidenum">
              <a:rPr lang="de-DE">
                <a:latin typeface="Arial" charset="0"/>
              </a:rPr>
              <a:pPr eaLnBrk="1" hangingPunct="1"/>
              <a:t>49</a:t>
            </a:fld>
            <a:endParaRPr lang="de-DE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8D292-2D56-4424-ADE8-0D434785427A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6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46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64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4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86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33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67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26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2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8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39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90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6A9FD-2353-432B-8591-1E9FC4F9017F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692CA-9A1E-4BC4-9923-2F32D48B23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7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0202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latin typeface="+mn-lt"/>
              </a:rPr>
              <a:t>No</a:t>
            </a:r>
            <a:r>
              <a:rPr lang="de-DE" dirty="0">
                <a:latin typeface="+mn-lt"/>
              </a:rPr>
              <a:t> Paris </a:t>
            </a:r>
            <a:r>
              <a:rPr lang="de-DE" dirty="0" err="1">
                <a:latin typeface="+mn-lt"/>
              </a:rPr>
              <a:t>without</a:t>
            </a:r>
            <a:r>
              <a:rPr lang="de-DE" dirty="0">
                <a:latin typeface="+mn-lt"/>
              </a:rPr>
              <a:t> peatlands: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Die Bedeutung der Moore für den Klimaschutz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0696"/>
            <a:ext cx="6400800" cy="1752600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Hans Joosten</a:t>
            </a:r>
          </a:p>
          <a:p>
            <a:pPr eaLnBrk="1" hangingPunct="1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joosten@uni-greifswald.de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0648"/>
            <a:ext cx="3023616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0" y="26621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>
                <a:latin typeface="+mn-lt"/>
                <a:sym typeface="Wingdings" panose="05000000000000000000" pitchFamily="2" charset="2"/>
              </a:rPr>
              <a:t> Radikal (und schnell) brechen mit falschen Entwicklungen aus der Vergangenheit, auch in Bezug auf Moor und Torf</a:t>
            </a:r>
            <a:endParaRPr lang="de-DE" sz="2800" dirty="0">
              <a:latin typeface="+mn-lt"/>
            </a:endParaRPr>
          </a:p>
        </p:txBody>
      </p:sp>
      <p:pic>
        <p:nvPicPr>
          <p:cNvPr id="4" name="Picture 2" descr="F:\Fotos\120425-29_Belarus\P102041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740352" y="6362164"/>
            <a:ext cx="144017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Belarus</a:t>
            </a:r>
          </a:p>
        </p:txBody>
      </p:sp>
    </p:spTree>
    <p:extLst>
      <p:ext uri="{BB962C8B-B14F-4D97-AF65-F5344CB8AC3E}">
        <p14:creationId xmlns:p14="http://schemas.microsoft.com/office/powerpoint/2010/main" val="4066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bgfol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0" y="-26988"/>
            <a:ext cx="464343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GB" sz="2800" dirty="0"/>
              <a:t>In </a:t>
            </a:r>
            <a:r>
              <a:rPr lang="en-GB" sz="2800" dirty="0" err="1"/>
              <a:t>lebenden</a:t>
            </a:r>
            <a:r>
              <a:rPr lang="en-GB" sz="2800" dirty="0"/>
              <a:t> </a:t>
            </a:r>
            <a:r>
              <a:rPr lang="en-GB" sz="2800" dirty="0" err="1"/>
              <a:t>Mooren</a:t>
            </a:r>
            <a:r>
              <a:rPr lang="en-GB" sz="2800" dirty="0"/>
              <a:t>: </a:t>
            </a:r>
          </a:p>
          <a:p>
            <a:pPr>
              <a:buFontTx/>
              <a:buChar char="•"/>
            </a:pPr>
            <a:r>
              <a:rPr lang="en-GB" sz="2800" dirty="0"/>
              <a:t> </a:t>
            </a:r>
            <a:r>
              <a:rPr lang="en-GB" sz="2800" dirty="0" err="1"/>
              <a:t>Produktion</a:t>
            </a:r>
            <a:r>
              <a:rPr lang="en-GB" sz="2800" dirty="0"/>
              <a:t> &gt; </a:t>
            </a:r>
            <a:r>
              <a:rPr lang="en-GB" sz="2800" dirty="0" err="1"/>
              <a:t>Zersetzung</a:t>
            </a:r>
            <a:r>
              <a:rPr lang="en-GB" sz="2800" dirty="0"/>
              <a:t> </a:t>
            </a:r>
          </a:p>
          <a:p>
            <a:pPr>
              <a:buFontTx/>
              <a:buChar char="•"/>
            </a:pPr>
            <a:r>
              <a:rPr lang="en-GB" sz="2800" dirty="0"/>
              <a:t> </a:t>
            </a:r>
            <a:r>
              <a:rPr lang="en-GB" sz="2800" dirty="0" err="1"/>
              <a:t>Torf</a:t>
            </a:r>
            <a:r>
              <a:rPr lang="en-GB" sz="2800" dirty="0"/>
              <a:t> und C </a:t>
            </a:r>
            <a:r>
              <a:rPr lang="en-GB" sz="2800" dirty="0" err="1"/>
              <a:t>akkumulieren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60129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0"/>
            <a:ext cx="9144000" cy="607325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 err="1"/>
              <a:t>Torf</a:t>
            </a:r>
            <a:r>
              <a:rPr lang="en-GB" sz="2800" dirty="0"/>
              <a:t> </a:t>
            </a:r>
            <a:r>
              <a:rPr lang="en-GB" sz="2800" dirty="0" err="1"/>
              <a:t>akkumuliert</a:t>
            </a:r>
            <a:r>
              <a:rPr lang="en-GB" sz="2800" dirty="0"/>
              <a:t> </a:t>
            </a:r>
            <a:r>
              <a:rPr lang="en-GB" sz="2800" dirty="0" err="1"/>
              <a:t>durch</a:t>
            </a:r>
            <a:r>
              <a:rPr lang="en-GB" sz="2800" dirty="0"/>
              <a:t>  </a:t>
            </a:r>
            <a:r>
              <a:rPr lang="en-GB" sz="2800" dirty="0" err="1"/>
              <a:t>Wassersättigung</a:t>
            </a:r>
            <a:r>
              <a:rPr lang="en-GB" sz="2800" dirty="0"/>
              <a:t>: </a:t>
            </a:r>
          </a:p>
          <a:p>
            <a:pPr algn="ctr"/>
            <a:r>
              <a:rPr lang="en-GB" sz="2800" dirty="0" err="1"/>
              <a:t>Naturliche</a:t>
            </a:r>
            <a:r>
              <a:rPr lang="en-GB" sz="2800" dirty="0"/>
              <a:t>, </a:t>
            </a:r>
            <a:r>
              <a:rPr lang="en-GB" sz="2800" dirty="0" err="1"/>
              <a:t>lebende</a:t>
            </a:r>
            <a:r>
              <a:rPr lang="en-GB" sz="2800" dirty="0"/>
              <a:t> Moore </a:t>
            </a:r>
            <a:r>
              <a:rPr lang="en-GB" sz="2800" dirty="0" err="1"/>
              <a:t>sind</a:t>
            </a:r>
            <a:r>
              <a:rPr lang="en-GB" sz="2800" dirty="0"/>
              <a:t> </a:t>
            </a:r>
            <a:r>
              <a:rPr lang="en-GB" sz="2800" dirty="0" err="1"/>
              <a:t>Feuchtgebiete</a:t>
            </a:r>
            <a:endParaRPr lang="en-GB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12360" y="6362164"/>
            <a:ext cx="136816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Belarus</a:t>
            </a:r>
          </a:p>
        </p:txBody>
      </p:sp>
    </p:spTree>
    <p:extLst>
      <p:ext uri="{BB962C8B-B14F-4D97-AF65-F5344CB8AC3E}">
        <p14:creationId xmlns:p14="http://schemas.microsoft.com/office/powerpoint/2010/main" val="2907859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Picture 2" descr="2007-06-21 69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908446"/>
            <a:ext cx="9167813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6659" name="Rectangle 3"/>
          <p:cNvSpPr>
            <a:spLocks noChangeArrowheads="1"/>
          </p:cNvSpPr>
          <p:nvPr/>
        </p:nvSpPr>
        <p:spPr bwMode="auto">
          <a:xfrm>
            <a:off x="-11113" y="0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u="none" dirty="0">
                <a:latin typeface="Calibri" pitchFamily="34" charset="0"/>
                <a:cs typeface="Calibri" pitchFamily="34" charset="0"/>
              </a:rPr>
              <a:t>Moor-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Kohlenstoffsenke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>
                <a:latin typeface="Calibri" pitchFamily="34" charset="0"/>
                <a:cs typeface="Calibri" pitchFamily="34" charset="0"/>
              </a:rPr>
              <a:t>weltweit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>
                <a:latin typeface="Calibri" pitchFamily="34" charset="0"/>
                <a:cs typeface="Calibri" pitchFamily="34" charset="0"/>
              </a:rPr>
              <a:t>nur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1% der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Emissionen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aus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fossilen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Brennstoffen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Moore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allein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>
                <a:latin typeface="Calibri" pitchFamily="34" charset="0"/>
                <a:cs typeface="Calibri" pitchFamily="34" charset="0"/>
              </a:rPr>
              <a:t>retten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die Welt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nicht</a:t>
            </a:r>
            <a:endParaRPr lang="de-DE" sz="2800" u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948264" y="6381328"/>
            <a:ext cx="223226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Brandenburg</a:t>
            </a:r>
          </a:p>
        </p:txBody>
      </p:sp>
    </p:spTree>
    <p:extLst>
      <p:ext uri="{BB962C8B-B14F-4D97-AF65-F5344CB8AC3E}">
        <p14:creationId xmlns:p14="http://schemas.microsoft.com/office/powerpoint/2010/main" val="244586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icklow Mts 06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908720"/>
            <a:ext cx="916781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Viel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wichtiger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ist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>
                <a:latin typeface="Calibri" pitchFamily="34" charset="0"/>
                <a:cs typeface="Calibri" pitchFamily="34" charset="0"/>
              </a:rPr>
              <a:t>B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edeutung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als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Kohlenstoff-Lagerstätte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i="1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peatland is </a:t>
            </a:r>
            <a:r>
              <a:rPr lang="en-GB" sz="2800" i="1" u="none" dirty="0">
                <a:latin typeface="Calibri" pitchFamily="34" charset="0"/>
                <a:cs typeface="Calibri" pitchFamily="34" charset="0"/>
              </a:rPr>
              <a:t>peat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-land; Moor </a:t>
            </a:r>
            <a:r>
              <a:rPr lang="en-GB" sz="2800" u="none" dirty="0" err="1">
                <a:latin typeface="Calibri" pitchFamily="34" charset="0"/>
                <a:cs typeface="Calibri" pitchFamily="34" charset="0"/>
              </a:rPr>
              <a:t>ist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i="1" u="none" dirty="0" err="1">
                <a:latin typeface="Calibri" pitchFamily="34" charset="0"/>
                <a:cs typeface="Calibri" pitchFamily="34" charset="0"/>
              </a:rPr>
              <a:t>Torf</a:t>
            </a:r>
            <a:r>
              <a:rPr lang="en-GB" sz="2800" u="none" dirty="0">
                <a:latin typeface="Calibri" pitchFamily="34" charset="0"/>
                <a:cs typeface="Calibri" pitchFamily="34" charset="0"/>
              </a:rPr>
              <a:t>-land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40352" y="6362164"/>
            <a:ext cx="144017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Irland</a:t>
            </a:r>
          </a:p>
        </p:txBody>
      </p:sp>
    </p:spTree>
    <p:extLst>
      <p:ext uri="{BB962C8B-B14F-4D97-AF65-F5344CB8AC3E}">
        <p14:creationId xmlns:p14="http://schemas.microsoft.com/office/powerpoint/2010/main" val="183069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44"/>
            <a:ext cx="11196736" cy="7198588"/>
          </a:xfrm>
          <a:prstGeom prst="rect">
            <a:avLst/>
          </a:prstGeom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26637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cs typeface="Arial" charset="0"/>
              </a:rPr>
              <a:t>Moore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sind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die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meist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raum-effektive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Kohlenstofflager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der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ganzen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terrestrischen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charset="0"/>
              </a:rPr>
              <a:t>Biosphäre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: 1 Ha = 2 Million Liter Diesel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60232" y="6362164"/>
            <a:ext cx="252029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Java,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Indonesia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22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Ein 15 cm dicker Torfschicht enthält mehr Kohlenstoff pro Ha als ein High-Carbon-Stock Tropenwald</a:t>
            </a:r>
          </a:p>
        </p:txBody>
      </p:sp>
      <p:pic>
        <p:nvPicPr>
          <p:cNvPr id="1026" name="Picture 2" descr="E:\Eigene Bilder\2015\2015-07-30 Gabon Mouila 2\2015-07-30 Gabon Mouila 2 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6722"/>
            <a:ext cx="9144000" cy="595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84368" y="6362164"/>
            <a:ext cx="129615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Gabon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9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 err="1"/>
              <a:t>Obwohl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weltweit</a:t>
            </a:r>
            <a:r>
              <a:rPr lang="en-US" sz="2800" dirty="0"/>
              <a:t> </a:t>
            </a:r>
            <a:r>
              <a:rPr lang="en-US" sz="2800" dirty="0" err="1"/>
              <a:t>nur</a:t>
            </a:r>
            <a:r>
              <a:rPr lang="en-US" sz="2800" dirty="0"/>
              <a:t> 3% der </a:t>
            </a:r>
            <a:r>
              <a:rPr lang="en-US" sz="2800" dirty="0" err="1"/>
              <a:t>Landfläche</a:t>
            </a:r>
            <a:r>
              <a:rPr lang="en-US" sz="2800" dirty="0"/>
              <a:t> </a:t>
            </a:r>
            <a:r>
              <a:rPr lang="en-US" sz="2800" dirty="0" err="1"/>
              <a:t>bedecken</a:t>
            </a:r>
            <a:r>
              <a:rPr lang="en-US" sz="2800" dirty="0"/>
              <a:t>, </a:t>
            </a:r>
            <a:r>
              <a:rPr lang="en-US" sz="2800" dirty="0" err="1"/>
              <a:t>enthalten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&gt;500 </a:t>
            </a:r>
            <a:r>
              <a:rPr lang="en-US" sz="2800" dirty="0" err="1"/>
              <a:t>Gigaton</a:t>
            </a:r>
            <a:r>
              <a:rPr lang="en-US" sz="2800" dirty="0"/>
              <a:t> C in </a:t>
            </a:r>
            <a:r>
              <a:rPr lang="en-US" sz="2800" dirty="0" err="1"/>
              <a:t>ihrem</a:t>
            </a:r>
            <a:r>
              <a:rPr lang="en-US" sz="2800" dirty="0"/>
              <a:t> </a:t>
            </a:r>
            <a:r>
              <a:rPr lang="en-US" sz="2800" dirty="0" err="1"/>
              <a:t>Torf</a:t>
            </a:r>
            <a:r>
              <a:rPr lang="en-US" sz="2800" dirty="0"/>
              <a:t> </a:t>
            </a:r>
            <a:endParaRPr lang="de-DE" sz="2800" dirty="0"/>
          </a:p>
        </p:txBody>
      </p:sp>
      <p:pic>
        <p:nvPicPr>
          <p:cNvPr id="4" name="Picture 2" descr="E:\Eigene Bilder\2019\2019-04-08 Rwanda Gishoma - Rugege\2019-04-08 Rwanda Gishoma - Rugege 0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2130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5027" y="6366271"/>
            <a:ext cx="1480683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de-DE" altLang="de-DE" sz="2800" dirty="0">
                <a:latin typeface="+mn-lt"/>
              </a:rPr>
              <a:t>Ruanda</a:t>
            </a:r>
          </a:p>
        </p:txBody>
      </p:sp>
    </p:spTree>
    <p:extLst>
      <p:ext uri="{BB962C8B-B14F-4D97-AF65-F5344CB8AC3E}">
        <p14:creationId xmlns:p14="http://schemas.microsoft.com/office/powerpoint/2010/main" val="22469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80528" y="116632"/>
            <a:ext cx="939641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/>
              <a:t>Das </a:t>
            </a:r>
            <a:r>
              <a:rPr lang="en-US" sz="2800" dirty="0" err="1"/>
              <a:t>ist</a:t>
            </a:r>
            <a:r>
              <a:rPr lang="en-US" sz="2800" dirty="0"/>
              <a:t> 2x </a:t>
            </a:r>
            <a:r>
              <a:rPr lang="en-US" sz="2800" dirty="0" err="1"/>
              <a:t>soviel</a:t>
            </a:r>
            <a:r>
              <a:rPr lang="en-US" sz="2800" dirty="0"/>
              <a:t>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alle</a:t>
            </a:r>
            <a:r>
              <a:rPr lang="en-US" sz="2800" dirty="0"/>
              <a:t> </a:t>
            </a:r>
            <a:r>
              <a:rPr lang="en-US" sz="2800" dirty="0" err="1"/>
              <a:t>Waldbiomasse</a:t>
            </a:r>
            <a:r>
              <a:rPr lang="en-US" sz="2800" dirty="0"/>
              <a:t> (auf 30% der Welt )! </a:t>
            </a:r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852"/>
            <a:ext cx="9144000" cy="6218147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956376" y="6362164"/>
            <a:ext cx="122414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Sabah</a:t>
            </a:r>
          </a:p>
        </p:txBody>
      </p:sp>
    </p:spTree>
    <p:extLst>
      <p:ext uri="{BB962C8B-B14F-4D97-AF65-F5344CB8AC3E}">
        <p14:creationId xmlns:p14="http://schemas.microsoft.com/office/powerpoint/2010/main" val="2971674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ublications in prep\000 Inprep Hans Joosten\2011\2011 Natur und Landschaft\abbildungen\Joosten Abb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1052736"/>
            <a:ext cx="9167813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4462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Lebende Moore: es gibt sie noch </a:t>
            </a:r>
            <a:r>
              <a:rPr lang="en-US" sz="2800" dirty="0"/>
              <a:t>in Deutschland (1%...), </a:t>
            </a:r>
          </a:p>
          <a:p>
            <a:pPr algn="ctr"/>
            <a:r>
              <a:rPr lang="en-US" sz="2800" dirty="0" err="1"/>
              <a:t>aber</a:t>
            </a:r>
            <a:r>
              <a:rPr lang="en-US" sz="2800" dirty="0"/>
              <a:t> </a:t>
            </a:r>
            <a:r>
              <a:rPr lang="en-US" sz="2800" dirty="0" err="1"/>
              <a:t>darüber</a:t>
            </a:r>
            <a:r>
              <a:rPr lang="en-US" sz="2800" dirty="0"/>
              <a:t> </a:t>
            </a:r>
            <a:r>
              <a:rPr lang="en-US" sz="2800" dirty="0" err="1"/>
              <a:t>geht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</a:t>
            </a:r>
            <a:r>
              <a:rPr lang="en-US" sz="2800" dirty="0" err="1"/>
              <a:t>aus</a:t>
            </a:r>
            <a:r>
              <a:rPr lang="en-US" sz="2800" dirty="0"/>
              <a:t> </a:t>
            </a:r>
            <a:r>
              <a:rPr lang="en-US" sz="2800" dirty="0" err="1"/>
              <a:t>Klimasicht</a:t>
            </a:r>
            <a:r>
              <a:rPr lang="en-US" sz="2800" dirty="0"/>
              <a:t> gar </a:t>
            </a:r>
            <a:r>
              <a:rPr lang="en-US" sz="2800" dirty="0" err="1"/>
              <a:t>nicht</a:t>
            </a:r>
            <a:r>
              <a:rPr lang="en-US" sz="2800" dirty="0"/>
              <a:t>…</a:t>
            </a:r>
            <a:endParaRPr lang="de-DE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24128" y="6362164"/>
            <a:ext cx="345639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Baden-Württemberg</a:t>
            </a:r>
          </a:p>
        </p:txBody>
      </p:sp>
    </p:spTree>
    <p:extLst>
      <p:ext uri="{BB962C8B-B14F-4D97-AF65-F5344CB8AC3E}">
        <p14:creationId xmlns:p14="http://schemas.microsoft.com/office/powerpoint/2010/main" val="380427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2800" dirty="0">
                <a:latin typeface="+mn-lt"/>
              </a:rPr>
              <a:t>Die 20 </a:t>
            </a:r>
            <a:r>
              <a:rPr lang="en-US" sz="2800" dirty="0" err="1">
                <a:latin typeface="+mn-lt"/>
              </a:rPr>
              <a:t>wärmsten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Jahren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seit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Aufzeichnung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lagen</a:t>
            </a:r>
            <a:r>
              <a:rPr lang="en-US" sz="2800" dirty="0">
                <a:latin typeface="+mn-lt"/>
              </a:rPr>
              <a:t> in den </a:t>
            </a:r>
            <a:r>
              <a:rPr lang="en-US" sz="2800" dirty="0" err="1">
                <a:latin typeface="+mn-lt"/>
              </a:rPr>
              <a:t>letzten</a:t>
            </a:r>
            <a:r>
              <a:rPr lang="en-US" sz="2800" dirty="0">
                <a:latin typeface="+mn-lt"/>
              </a:rPr>
              <a:t> 22 </a:t>
            </a:r>
            <a:r>
              <a:rPr lang="en-US" sz="2800" dirty="0" err="1">
                <a:latin typeface="+mn-lt"/>
              </a:rPr>
              <a:t>Jahren</a:t>
            </a:r>
            <a:endParaRPr lang="en-US" sz="2800" dirty="0">
              <a:latin typeface="+mn-lt"/>
            </a:endParaRPr>
          </a:p>
        </p:txBody>
      </p:sp>
      <p:pic>
        <p:nvPicPr>
          <p:cNvPr id="8194" name="Picture 2" descr="E:\Eigene Bilder\2018\2018-08-09 Recknitz Beprobung\2018-08-09 Recknitz Beprobung 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8730"/>
            <a:ext cx="9144000" cy="60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897810"/>
            <a:ext cx="4572000" cy="98757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572000" y="6525344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Annual global temperatures from 1850-2017</a:t>
            </a:r>
            <a:endParaRPr lang="de-DE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108" y="6362164"/>
            <a:ext cx="303172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Meck-Vorpommern</a:t>
            </a:r>
          </a:p>
        </p:txBody>
      </p:sp>
    </p:spTree>
    <p:extLst>
      <p:ext uri="{BB962C8B-B14F-4D97-AF65-F5344CB8AC3E}">
        <p14:creationId xmlns:p14="http://schemas.microsoft.com/office/powerpoint/2010/main" val="1935968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0"/>
            <a:ext cx="9144000" cy="6073254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 err="1"/>
              <a:t>Wenn</a:t>
            </a:r>
            <a:r>
              <a:rPr lang="en-GB" sz="2800" dirty="0"/>
              <a:t> </a:t>
            </a:r>
            <a:r>
              <a:rPr lang="en-GB" sz="2800" dirty="0" err="1"/>
              <a:t>wir</a:t>
            </a:r>
            <a:r>
              <a:rPr lang="en-GB" sz="2800" dirty="0"/>
              <a:t> </a:t>
            </a:r>
            <a:r>
              <a:rPr lang="en-GB" sz="2800" dirty="0" err="1"/>
              <a:t>über</a:t>
            </a:r>
            <a:r>
              <a:rPr lang="en-GB" sz="2800" dirty="0"/>
              <a:t> Moor- und </a:t>
            </a:r>
            <a:r>
              <a:rPr lang="en-GB" sz="2800" dirty="0" err="1"/>
              <a:t>Klima</a:t>
            </a:r>
            <a:r>
              <a:rPr lang="en-GB" sz="2800" dirty="0"/>
              <a:t> </a:t>
            </a:r>
            <a:r>
              <a:rPr lang="en-GB" sz="2800" dirty="0" err="1"/>
              <a:t>reden</a:t>
            </a:r>
            <a:r>
              <a:rPr lang="en-GB" sz="2800" dirty="0"/>
              <a:t>, </a:t>
            </a:r>
            <a:r>
              <a:rPr lang="en-GB" sz="2800" dirty="0" err="1"/>
              <a:t>reden</a:t>
            </a:r>
            <a:r>
              <a:rPr lang="en-GB" sz="2800" dirty="0"/>
              <a:t> </a:t>
            </a:r>
            <a:r>
              <a:rPr lang="en-GB" sz="2800" dirty="0" err="1"/>
              <a:t>wir</a:t>
            </a:r>
            <a:r>
              <a:rPr lang="en-GB" sz="2800" dirty="0"/>
              <a:t> </a:t>
            </a:r>
            <a:r>
              <a:rPr lang="en-GB" sz="2800" dirty="0" err="1"/>
              <a:t>über</a:t>
            </a:r>
            <a:r>
              <a:rPr lang="en-GB" sz="2800" dirty="0"/>
              <a:t> </a:t>
            </a:r>
            <a:r>
              <a:rPr lang="en-GB" sz="2800" dirty="0" err="1"/>
              <a:t>Vieh</a:t>
            </a:r>
            <a:r>
              <a:rPr lang="en-GB" sz="2800" dirty="0"/>
              <a:t> auf </a:t>
            </a:r>
            <a:r>
              <a:rPr lang="en-GB" sz="2800" dirty="0" err="1"/>
              <a:t>entwässertem</a:t>
            </a:r>
            <a:r>
              <a:rPr lang="en-GB" sz="2800" dirty="0"/>
              <a:t> Moor….</a:t>
            </a:r>
            <a:endParaRPr lang="de-DE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20272" y="6362164"/>
            <a:ext cx="21602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Dänemarken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43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6"/>
          <p:cNvSpPr txBox="1">
            <a:spLocks noChangeArrowheads="1"/>
          </p:cNvSpPr>
          <p:nvPr/>
        </p:nvSpPr>
        <p:spPr bwMode="auto">
          <a:xfrm>
            <a:off x="-36512" y="97468"/>
            <a:ext cx="921702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de-DE" sz="2800" dirty="0">
                <a:latin typeface="+mn-lt"/>
                <a:cs typeface="Arial" charset="0"/>
              </a:rPr>
              <a:t>…Grass von entwässertem Moor…</a:t>
            </a:r>
          </a:p>
        </p:txBody>
      </p:sp>
      <p:pic>
        <p:nvPicPr>
          <p:cNvPr id="6146" name="Picture 2" descr="E:\Eigene Bilder\2017\2017-05-11 Nederland Zegveld Veenweiden\2017-05-11 Nederland Zegveld Veenweiden 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64288" y="6362164"/>
            <a:ext cx="201623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Niederlande</a:t>
            </a:r>
          </a:p>
        </p:txBody>
      </p:sp>
    </p:spTree>
    <p:extLst>
      <p:ext uri="{BB962C8B-B14F-4D97-AF65-F5344CB8AC3E}">
        <p14:creationId xmlns:p14="http://schemas.microsoft.com/office/powerpoint/2010/main" val="2362720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2010-06-17 Ukraine Polesia 055 sit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789383"/>
            <a:ext cx="9167813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800" dirty="0"/>
              <a:t>… Kartoffeln auf entwässertem Moor…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40352" y="6362164"/>
            <a:ext cx="144017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Ukraine</a:t>
            </a:r>
          </a:p>
        </p:txBody>
      </p:sp>
    </p:spTree>
    <p:extLst>
      <p:ext uri="{BB962C8B-B14F-4D97-AF65-F5344CB8AC3E}">
        <p14:creationId xmlns:p14="http://schemas.microsoft.com/office/powerpoint/2010/main" val="4266586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/>
              <a:t>… </a:t>
            </a:r>
            <a:r>
              <a:rPr lang="en-GB" sz="2800" dirty="0" err="1"/>
              <a:t>Wälder</a:t>
            </a:r>
            <a:r>
              <a:rPr lang="en-GB" sz="2800" dirty="0"/>
              <a:t> auf </a:t>
            </a:r>
            <a:r>
              <a:rPr lang="en-GB" sz="2800" dirty="0" err="1"/>
              <a:t>entwässertem</a:t>
            </a:r>
            <a:r>
              <a:rPr lang="en-GB" sz="2800" dirty="0"/>
              <a:t> Moor….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0"/>
            <a:ext cx="9144000" cy="6073254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52320" y="6362164"/>
            <a:ext cx="172820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Schotland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5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4462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Torf ist wie </a:t>
            </a:r>
            <a:r>
              <a:rPr lang="de-DE" sz="2800" dirty="0" err="1"/>
              <a:t>Atjar</a:t>
            </a:r>
            <a:r>
              <a:rPr lang="de-DE" sz="2800" dirty="0"/>
              <a:t> </a:t>
            </a:r>
            <a:r>
              <a:rPr lang="de-DE" sz="2800" dirty="0" err="1"/>
              <a:t>Tjampoer</a:t>
            </a:r>
            <a:r>
              <a:rPr lang="de-DE" sz="2800" dirty="0"/>
              <a:t> oder Spreewaldgurken: </a:t>
            </a:r>
          </a:p>
          <a:p>
            <a:pPr algn="ctr"/>
            <a:r>
              <a:rPr lang="de-DE" sz="2800" dirty="0"/>
              <a:t>entfernst du das Wasser, rottet die organische Substanz weg</a:t>
            </a:r>
          </a:p>
        </p:txBody>
      </p:sp>
      <p:sp>
        <p:nvSpPr>
          <p:cNvPr id="3" name="Rechteck 2"/>
          <p:cNvSpPr/>
          <p:nvPr/>
        </p:nvSpPr>
        <p:spPr>
          <a:xfrm>
            <a:off x="4092130" y="998731"/>
            <a:ext cx="3288182" cy="55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171484" y="6399331"/>
            <a:ext cx="3288182" cy="55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4" descr="Bildergebnis für atjar tjampo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1269642"/>
            <a:ext cx="8951978" cy="56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ildergebnis für spreewaldgur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695" y="1439899"/>
            <a:ext cx="5076825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4171484" y="6419389"/>
            <a:ext cx="3288182" cy="55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180428" y="961939"/>
            <a:ext cx="3288182" cy="55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194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059511158"/>
              </p:ext>
            </p:extLst>
          </p:nvPr>
        </p:nvGraphicFramePr>
        <p:xfrm>
          <a:off x="611560" y="908720"/>
          <a:ext cx="7776864" cy="56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512" y="44640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Tiefere Wasserstände </a:t>
            </a:r>
            <a:r>
              <a:rPr lang="de-DE" sz="2800" dirty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 mehr Treibhausgasem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issionen </a:t>
            </a:r>
          </a:p>
        </p:txBody>
      </p:sp>
      <p:sp>
        <p:nvSpPr>
          <p:cNvPr id="4" name="Pfeil nach unten 3"/>
          <p:cNvSpPr/>
          <p:nvPr/>
        </p:nvSpPr>
        <p:spPr>
          <a:xfrm flipV="1">
            <a:off x="3995936" y="1492122"/>
            <a:ext cx="432048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Pfeil nach unten 4"/>
          <p:cNvSpPr/>
          <p:nvPr/>
        </p:nvSpPr>
        <p:spPr>
          <a:xfrm rot="16200000" flipV="1">
            <a:off x="4534346" y="1863214"/>
            <a:ext cx="432048" cy="79208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139952" y="69269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F0"/>
                </a:solidFill>
              </a:rPr>
              <a:t>10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/>
              <a:t>=</a:t>
            </a:r>
            <a:r>
              <a:rPr lang="de-DE" sz="2800" b="1" dirty="0">
                <a:solidFill>
                  <a:srgbClr val="FF0000"/>
                </a:solidFill>
              </a:rPr>
              <a:t>  5</a:t>
            </a:r>
          </a:p>
        </p:txBody>
      </p:sp>
    </p:spTree>
    <p:extLst>
      <p:ext uri="{BB962C8B-B14F-4D97-AF65-F5344CB8AC3E}">
        <p14:creationId xmlns:p14="http://schemas.microsoft.com/office/powerpoint/2010/main" val="238731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6621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 err="1"/>
              <a:t>Tiefentwässertes</a:t>
            </a:r>
            <a:r>
              <a:rPr lang="en-GB" sz="2800" dirty="0"/>
              <a:t> </a:t>
            </a:r>
            <a:r>
              <a:rPr lang="en-GB" sz="2800" dirty="0" err="1"/>
              <a:t>Grünland</a:t>
            </a:r>
            <a:r>
              <a:rPr lang="en-GB" sz="2800" dirty="0"/>
              <a:t> auf Moor:  THG-Emission von 29 T CO</a:t>
            </a:r>
            <a:r>
              <a:rPr lang="en-GB" sz="2800" baseline="-25000" dirty="0"/>
              <a:t>2</a:t>
            </a:r>
            <a:r>
              <a:rPr lang="en-GB" sz="2800" dirty="0"/>
              <a:t>-Äq Ha</a:t>
            </a:r>
            <a:r>
              <a:rPr lang="en-GB" sz="2800" baseline="30000" dirty="0"/>
              <a:t>-1</a:t>
            </a:r>
            <a:r>
              <a:rPr lang="en-GB" sz="2800" dirty="0"/>
              <a:t>Jr</a:t>
            </a:r>
            <a:r>
              <a:rPr lang="en-GB" sz="2800" baseline="30000" dirty="0"/>
              <a:t>-1</a:t>
            </a:r>
            <a:r>
              <a:rPr lang="en-GB" sz="2800" dirty="0"/>
              <a:t>  = 145.000 Km </a:t>
            </a:r>
            <a:r>
              <a:rPr lang="en-GB" sz="2800" dirty="0" err="1"/>
              <a:t>mit</a:t>
            </a:r>
            <a:r>
              <a:rPr lang="en-GB" sz="2800" dirty="0"/>
              <a:t> PKW</a:t>
            </a: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9144000" cy="590465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6512" y="6362164"/>
            <a:ext cx="24482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Niedersachsen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4293096"/>
            <a:ext cx="3563888" cy="20042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28184" y="6237312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1 Kg Käse</a:t>
            </a:r>
          </a:p>
          <a:p>
            <a:r>
              <a:rPr lang="de-DE" dirty="0"/>
              <a:t> = 55 Kg CO</a:t>
            </a:r>
            <a:r>
              <a:rPr lang="de-DE" baseline="-25000" dirty="0"/>
              <a:t>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668344" y="6237312"/>
            <a:ext cx="15476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1 L Milch</a:t>
            </a:r>
          </a:p>
          <a:p>
            <a:r>
              <a:rPr lang="de-DE" dirty="0"/>
              <a:t> = 2.4 L Benzin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460778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ans July 0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2" y="908050"/>
            <a:ext cx="9167813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0" y="-26973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 err="1">
                <a:solidFill>
                  <a:prstClr val="black"/>
                </a:solidFill>
                <a:cs typeface="Arial" charset="0"/>
              </a:rPr>
              <a:t>Ein</a:t>
            </a:r>
            <a:r>
              <a:rPr lang="en-GB" sz="2800" dirty="0">
                <a:solidFill>
                  <a:prstClr val="black"/>
                </a:solidFill>
                <a:cs typeface="Arial" charset="0"/>
              </a:rPr>
              <a:t> Acker auf Moor in Europa </a:t>
            </a:r>
            <a:r>
              <a:rPr lang="en-GB" sz="2800" dirty="0" err="1">
                <a:solidFill>
                  <a:prstClr val="black"/>
                </a:solidFill>
                <a:cs typeface="Arial" charset="0"/>
              </a:rPr>
              <a:t>emittiert</a:t>
            </a:r>
            <a:r>
              <a:rPr lang="en-GB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37 T CO</a:t>
            </a:r>
            <a:r>
              <a:rPr lang="de-DE" sz="2800" baseline="-25000" dirty="0">
                <a:solidFill>
                  <a:prstClr val="black"/>
                </a:solidFill>
                <a:cs typeface="Arial" charset="0"/>
              </a:rPr>
              <a:t>2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e /</a:t>
            </a:r>
            <a:r>
              <a:rPr lang="en-GB" sz="2800" dirty="0">
                <a:solidFill>
                  <a:prstClr val="black"/>
                </a:solidFill>
                <a:cs typeface="Arial" charset="0"/>
              </a:rPr>
              <a:t>ha/</a:t>
            </a:r>
            <a:r>
              <a:rPr lang="en-GB" sz="2800" dirty="0" err="1">
                <a:solidFill>
                  <a:prstClr val="black"/>
                </a:solidFill>
                <a:cs typeface="Arial" charset="0"/>
              </a:rPr>
              <a:t>yr</a:t>
            </a:r>
            <a:r>
              <a:rPr lang="en-GB" sz="2800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= mehr C als die produzierten Kartoffeln enthalten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6512" y="6362164"/>
            <a:ext cx="129614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Bayern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776631"/>
            <a:ext cx="3131840" cy="208136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2699791" y="4849996"/>
            <a:ext cx="3299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Moorsieglinden sind  fossile Rohstoffe…</a:t>
            </a:r>
          </a:p>
        </p:txBody>
      </p:sp>
    </p:spTree>
    <p:extLst>
      <p:ext uri="{BB962C8B-B14F-4D97-AF65-F5344CB8AC3E}">
        <p14:creationId xmlns:p14="http://schemas.microsoft.com/office/powerpoint/2010/main" val="169978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igene Bilder\2007\2007-06-21 Sachsen\2007-06-21 6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789384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-26988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/>
              <a:t>Die </a:t>
            </a:r>
            <a:r>
              <a:rPr lang="en-GB" sz="2800" dirty="0" err="1"/>
              <a:t>landwirtschaftlichen</a:t>
            </a:r>
            <a:r>
              <a:rPr lang="en-GB" sz="2800" dirty="0"/>
              <a:t>  Moore </a:t>
            </a:r>
            <a:r>
              <a:rPr lang="en-GB" sz="2800" dirty="0" err="1"/>
              <a:t>Deutschlands</a:t>
            </a:r>
            <a:r>
              <a:rPr lang="en-GB" sz="2800" dirty="0"/>
              <a:t> </a:t>
            </a:r>
            <a:r>
              <a:rPr lang="en-GB" sz="2800" dirty="0" err="1"/>
              <a:t>emittieren</a:t>
            </a:r>
            <a:r>
              <a:rPr lang="en-GB" sz="2800" dirty="0"/>
              <a:t> fast </a:t>
            </a:r>
            <a:r>
              <a:rPr lang="en-GB" sz="2800" dirty="0" err="1"/>
              <a:t>doppelt</a:t>
            </a:r>
            <a:r>
              <a:rPr lang="en-GB" sz="2800" dirty="0"/>
              <a:t> so </a:t>
            </a:r>
            <a:r>
              <a:rPr lang="en-GB" sz="2800" dirty="0" err="1"/>
              <a:t>viel</a:t>
            </a:r>
            <a:r>
              <a:rPr lang="en-GB" sz="2800" dirty="0"/>
              <a:t> CO</a:t>
            </a:r>
            <a:r>
              <a:rPr lang="en-GB" sz="2800" baseline="-25000" dirty="0"/>
              <a:t>2</a:t>
            </a:r>
            <a:r>
              <a:rPr lang="en-GB" sz="2800" dirty="0"/>
              <a:t> </a:t>
            </a:r>
            <a:r>
              <a:rPr lang="en-GB" sz="2800" dirty="0" err="1"/>
              <a:t>als</a:t>
            </a:r>
            <a:r>
              <a:rPr lang="en-GB" sz="2800" dirty="0"/>
              <a:t> das 7. </a:t>
            </a:r>
            <a:r>
              <a:rPr lang="en-GB" sz="2800" dirty="0" err="1"/>
              <a:t>dreckigste</a:t>
            </a:r>
            <a:r>
              <a:rPr lang="en-GB" sz="2800" dirty="0"/>
              <a:t> </a:t>
            </a:r>
            <a:r>
              <a:rPr lang="en-GB" sz="2800" dirty="0" err="1"/>
              <a:t>Kraftwerk</a:t>
            </a:r>
            <a:r>
              <a:rPr lang="en-GB" sz="2800" dirty="0"/>
              <a:t> der Welt</a:t>
            </a:r>
            <a:endParaRPr lang="de-DE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76256" y="6362164"/>
            <a:ext cx="230426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Brandenburg</a:t>
            </a:r>
          </a:p>
        </p:txBody>
      </p:sp>
    </p:spTree>
    <p:extLst>
      <p:ext uri="{BB962C8B-B14F-4D97-AF65-F5344CB8AC3E}">
        <p14:creationId xmlns:p14="http://schemas.microsoft.com/office/powerpoint/2010/main" val="3804420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_5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indent="-342900" algn="ctr"/>
            <a:r>
              <a:rPr lang="en-GB" sz="2800" dirty="0" err="1"/>
              <a:t>Weltweit</a:t>
            </a:r>
            <a:r>
              <a:rPr lang="en-GB" sz="2800" dirty="0"/>
              <a:t> </a:t>
            </a:r>
            <a:r>
              <a:rPr lang="en-GB" sz="2800" dirty="0" err="1"/>
              <a:t>emittieren</a:t>
            </a:r>
            <a:r>
              <a:rPr lang="en-GB" sz="2800" dirty="0"/>
              <a:t> </a:t>
            </a:r>
            <a:r>
              <a:rPr lang="en-GB" sz="2800" dirty="0" err="1"/>
              <a:t>entwässerte</a:t>
            </a:r>
            <a:r>
              <a:rPr lang="en-GB" sz="2800" dirty="0"/>
              <a:t> Moore 2 </a:t>
            </a:r>
            <a:r>
              <a:rPr lang="en-GB" sz="2800" dirty="0" err="1"/>
              <a:t>Gigatons</a:t>
            </a:r>
            <a:r>
              <a:rPr lang="en-GB" sz="2800" dirty="0"/>
              <a:t> CO</a:t>
            </a:r>
            <a:r>
              <a:rPr lang="en-GB" sz="2800" baseline="-25000" dirty="0"/>
              <a:t>2</a:t>
            </a:r>
            <a:r>
              <a:rPr lang="en-GB" sz="2800" dirty="0"/>
              <a:t> Jr</a:t>
            </a:r>
            <a:r>
              <a:rPr lang="en-GB" sz="2800" baseline="30000" dirty="0"/>
              <a:t>-1</a:t>
            </a:r>
            <a:r>
              <a:rPr lang="en-GB" sz="2800" dirty="0"/>
              <a:t>, </a:t>
            </a:r>
            <a:r>
              <a:rPr lang="en-GB" sz="2800" dirty="0" err="1"/>
              <a:t>d.h</a:t>
            </a:r>
            <a:r>
              <a:rPr lang="en-GB" sz="2800" dirty="0"/>
              <a:t>.</a:t>
            </a:r>
            <a:r>
              <a:rPr lang="en-US" sz="2800" dirty="0"/>
              <a:t> 0.4 % des </a:t>
            </a:r>
            <a:r>
              <a:rPr lang="en-US" sz="2800" dirty="0" err="1"/>
              <a:t>Landes</a:t>
            </a:r>
            <a:r>
              <a:rPr lang="en-US" sz="2800" dirty="0"/>
              <a:t> </a:t>
            </a:r>
            <a:r>
              <a:rPr lang="en-US" sz="2800" dirty="0" err="1"/>
              <a:t>produziert</a:t>
            </a:r>
            <a:r>
              <a:rPr lang="en-US" sz="2800" dirty="0"/>
              <a:t> 5% </a:t>
            </a:r>
            <a:r>
              <a:rPr lang="en-US" sz="2800" dirty="0" err="1"/>
              <a:t>aller</a:t>
            </a:r>
            <a:r>
              <a:rPr lang="en-US" sz="2800" dirty="0"/>
              <a:t> </a:t>
            </a:r>
            <a:r>
              <a:rPr lang="en-US" sz="2800" dirty="0" err="1"/>
              <a:t>globalen</a:t>
            </a:r>
            <a:r>
              <a:rPr lang="en-US" sz="2800" dirty="0"/>
              <a:t> </a:t>
            </a:r>
            <a:r>
              <a:rPr lang="en-US" sz="2800" dirty="0" err="1"/>
              <a:t>Emissionen</a:t>
            </a:r>
            <a:endParaRPr lang="en-GB" sz="2800" baseline="30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59832" y="5373216"/>
            <a:ext cx="547260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>
                <a:solidFill>
                  <a:schemeClr val="bg1"/>
                </a:solidFill>
              </a:rPr>
              <a:t>Und in manchen Jahren viel mehr…</a:t>
            </a:r>
          </a:p>
        </p:txBody>
      </p:sp>
    </p:spTree>
    <p:extLst>
      <p:ext uri="{BB962C8B-B14F-4D97-AF65-F5344CB8AC3E}">
        <p14:creationId xmlns:p14="http://schemas.microsoft.com/office/powerpoint/2010/main" val="376981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902"/>
            <a:ext cx="12492880" cy="8301527"/>
          </a:xfrm>
          <a:prstGeom prst="rect">
            <a:avLst/>
          </a:prstGeom>
        </p:spPr>
      </p:pic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2800" dirty="0">
                <a:latin typeface="+mn-lt"/>
              </a:rPr>
              <a:t>…</a:t>
            </a:r>
            <a:r>
              <a:rPr lang="en-US" sz="2800" dirty="0" err="1">
                <a:latin typeface="+mn-lt"/>
              </a:rPr>
              <a:t>Nahrung</a:t>
            </a:r>
            <a:r>
              <a:rPr lang="en-US" sz="2800" dirty="0">
                <a:latin typeface="+mn-lt"/>
              </a:rPr>
              <a:t> und </a:t>
            </a:r>
            <a:r>
              <a:rPr lang="en-US" sz="2800" dirty="0" err="1">
                <a:latin typeface="+mn-lt"/>
              </a:rPr>
              <a:t>Wasser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werden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unsicherer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mit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zunehmend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sozialer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Zusammensturz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Konflikten</a:t>
            </a:r>
            <a:r>
              <a:rPr lang="en-US" sz="2800" dirty="0">
                <a:latin typeface="+mn-lt"/>
              </a:rPr>
              <a:t> und Migration…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88832" y="6222255"/>
            <a:ext cx="161967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Äthiopien</a:t>
            </a:r>
          </a:p>
        </p:txBody>
      </p:sp>
    </p:spTree>
    <p:extLst>
      <p:ext uri="{BB962C8B-B14F-4D97-AF65-F5344CB8AC3E}">
        <p14:creationId xmlns:p14="http://schemas.microsoft.com/office/powerpoint/2010/main" val="235000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_62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2" y="719534"/>
            <a:ext cx="916781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938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800100" lvl="1" indent="-342900"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Indonesien führt weltweite Rangliste von Mooremittenten,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36296" y="6362164"/>
            <a:ext cx="194422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Indonesien</a:t>
            </a:r>
          </a:p>
        </p:txBody>
      </p:sp>
    </p:spTree>
    <p:extLst>
      <p:ext uri="{BB962C8B-B14F-4D97-AF65-F5344CB8AC3E}">
        <p14:creationId xmlns:p14="http://schemas.microsoft.com/office/powerpoint/2010/main" val="3868845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9746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Aber EU ist ein guter 2e…, und Deutschland 1e in der EU…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20272" y="6362164"/>
            <a:ext cx="21602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Vorpommern</a:t>
            </a:r>
          </a:p>
        </p:txBody>
      </p:sp>
    </p:spTree>
    <p:extLst>
      <p:ext uri="{BB962C8B-B14F-4D97-AF65-F5344CB8AC3E}">
        <p14:creationId xmlns:p14="http://schemas.microsoft.com/office/powerpoint/2010/main" val="793443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347" y="116632"/>
            <a:ext cx="9119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Landwirtschaftliche Moornutzung in Deutschland: </a:t>
            </a:r>
          </a:p>
          <a:p>
            <a:pPr algn="ctr"/>
            <a:r>
              <a:rPr lang="de-DE" sz="2800" dirty="0"/>
              <a:t>Wenig Land (7%) verursacht viel Emissionen (36%)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0" y="1772816"/>
            <a:ext cx="902477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56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040"/>
            <a:ext cx="9144000" cy="61443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6621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/>
              <a:t>Die deutsche Moorlandwirtschaft verursacht € 5,4 Milliarde Klimaschäden pro Jahr … mit 300 Million EU- Subvention (CC)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236296" y="65253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Maik Stegmann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36512" y="6362164"/>
            <a:ext cx="21602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Vorpommern</a:t>
            </a:r>
          </a:p>
        </p:txBody>
      </p:sp>
    </p:spTree>
    <p:extLst>
      <p:ext uri="{BB962C8B-B14F-4D97-AF65-F5344CB8AC3E}">
        <p14:creationId xmlns:p14="http://schemas.microsoft.com/office/powerpoint/2010/main" val="3100506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103047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„Biogas“ von Mais auf Moor verursacht pro Joule Energie 8x mehr Klimaschade als Braunkohle… mit EEG-Förderung</a:t>
            </a:r>
            <a:endParaRPr lang="de-DE" sz="2800" baseline="30000" dirty="0"/>
          </a:p>
        </p:txBody>
      </p:sp>
      <p:sp>
        <p:nvSpPr>
          <p:cNvPr id="3" name="Textfeld 2"/>
          <p:cNvSpPr txBox="1"/>
          <p:nvPr/>
        </p:nvSpPr>
        <p:spPr>
          <a:xfrm>
            <a:off x="3635896" y="3933056"/>
            <a:ext cx="53285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Schlimmer als Palmöl vom Moor…</a:t>
            </a:r>
          </a:p>
        </p:txBody>
      </p:sp>
      <p:sp>
        <p:nvSpPr>
          <p:cNvPr id="5" name="Rechteck 4"/>
          <p:cNvSpPr/>
          <p:nvPr/>
        </p:nvSpPr>
        <p:spPr>
          <a:xfrm>
            <a:off x="-17895" y="6309320"/>
            <a:ext cx="142154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Greta Gaudig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04248" y="6362164"/>
            <a:ext cx="237627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822400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5184576" cy="70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5292079" y="908720"/>
            <a:ext cx="3837365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800" dirty="0"/>
              <a:t>Das Verursacherprinzip wird auf den Kopf gestellt:</a:t>
            </a:r>
          </a:p>
          <a:p>
            <a:pPr algn="r"/>
            <a:endParaRPr lang="de-DE" sz="2800" dirty="0"/>
          </a:p>
          <a:p>
            <a:pPr algn="r"/>
            <a:r>
              <a:rPr lang="de-DE" sz="2800" dirty="0"/>
              <a:t>Wir bezahlen dafür dass </a:t>
            </a:r>
            <a:r>
              <a:rPr lang="de-DE" sz="2800" dirty="0" err="1"/>
              <a:t>massivst</a:t>
            </a:r>
            <a:r>
              <a:rPr lang="de-DE" sz="2800" dirty="0"/>
              <a:t> Klimaschäden verursacht werden</a:t>
            </a:r>
          </a:p>
          <a:p>
            <a:pPr algn="r"/>
            <a:endParaRPr lang="de-DE" sz="2800" dirty="0"/>
          </a:p>
          <a:p>
            <a:pPr algn="r"/>
            <a:r>
              <a:rPr lang="de-DE" sz="2800" dirty="0"/>
              <a:t>… und frustrieren damit vernünftige Lösungen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56572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eupedia.com/images/content/Europe-diffusion-farm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116632"/>
            <a:ext cx="9144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dirty="0">
                <a:latin typeface="+mn-lt"/>
              </a:rPr>
              <a:t>Problem: </a:t>
            </a:r>
            <a:r>
              <a:rPr lang="en-GB" sz="2800" dirty="0" err="1">
                <a:latin typeface="+mn-lt"/>
              </a:rPr>
              <a:t>unsere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Landkultur</a:t>
            </a:r>
            <a:r>
              <a:rPr lang="en-GB" sz="2800" dirty="0">
                <a:latin typeface="+mn-lt"/>
              </a:rPr>
              <a:t> hat </a:t>
            </a:r>
            <a:r>
              <a:rPr lang="en-GB" sz="2800" dirty="0" err="1">
                <a:latin typeface="+mn-lt"/>
              </a:rPr>
              <a:t>eine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Halbwüste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als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Wiege</a:t>
            </a:r>
            <a:r>
              <a:rPr lang="en-GB" sz="2800" dirty="0">
                <a:latin typeface="+mn-lt"/>
              </a:rPr>
              <a:t> …</a:t>
            </a:r>
            <a:endParaRPr lang="de-D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510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0"/>
            <a:ext cx="9144000" cy="607325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694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und meint seitdem, dass produktives Land trocken sein muss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12596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Qatar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27252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0"/>
            <a:ext cx="9144000" cy="607325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…und der Boden dauernd in Bewegung…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12596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Qatar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988210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11005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609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algn="ctr">
              <a:lnSpc>
                <a:spcPct val="120000"/>
              </a:lnSpc>
            </a:pPr>
            <a:r>
              <a:rPr lang="de-DE" sz="2800" dirty="0"/>
              <a:t>…Illusionen, die wir weltweit auf Moorböden anwenden…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36512" y="65253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Greta Gaudig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732240" y="6334780"/>
            <a:ext cx="2411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193963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+mn-lt"/>
              </a:rPr>
              <a:t>Klimakatastrophen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verursachten</a:t>
            </a:r>
            <a:r>
              <a:rPr lang="en-US" sz="2800" dirty="0">
                <a:latin typeface="+mn-lt"/>
              </a:rPr>
              <a:t> in 2017 </a:t>
            </a:r>
            <a:r>
              <a:rPr lang="en-US" sz="2800" dirty="0" err="1">
                <a:latin typeface="+mn-lt"/>
              </a:rPr>
              <a:t>Tausenden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Toten</a:t>
            </a:r>
            <a:r>
              <a:rPr lang="en-US" sz="2800" dirty="0">
                <a:latin typeface="+mn-lt"/>
              </a:rPr>
              <a:t> und </a:t>
            </a:r>
            <a:r>
              <a:rPr lang="en-US" sz="2800" dirty="0" err="1">
                <a:latin typeface="+mn-lt"/>
              </a:rPr>
              <a:t>weltweit</a:t>
            </a:r>
            <a:r>
              <a:rPr lang="en-US" sz="2800" dirty="0">
                <a:latin typeface="+mn-lt"/>
              </a:rPr>
              <a:t> US$ 320 </a:t>
            </a:r>
            <a:r>
              <a:rPr lang="en-US" sz="2800" dirty="0" err="1">
                <a:latin typeface="+mn-lt"/>
              </a:rPr>
              <a:t>Milliarden</a:t>
            </a:r>
            <a:r>
              <a:rPr lang="en-US" sz="2800" dirty="0">
                <a:latin typeface="+mn-lt"/>
              </a:rPr>
              <a:t> an </a:t>
            </a:r>
            <a:r>
              <a:rPr lang="en-US" sz="2800" dirty="0" err="1">
                <a:latin typeface="+mn-lt"/>
              </a:rPr>
              <a:t>Verlusten</a:t>
            </a:r>
            <a:r>
              <a:rPr lang="en-US" sz="2800" dirty="0">
                <a:latin typeface="+mn-lt"/>
              </a:rPr>
              <a:t>…</a:t>
            </a:r>
          </a:p>
        </p:txBody>
      </p:sp>
      <p:pic>
        <p:nvPicPr>
          <p:cNvPr id="3" name="Picture 2" descr="E:\Pers\2018\Amy Nelson Leaf Litter\Photos\12. Peatland fire by night in Kalimantan DSC_54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994728"/>
            <a:ext cx="9167813" cy="58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36296" y="6222255"/>
            <a:ext cx="187220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Indonesien</a:t>
            </a:r>
          </a:p>
        </p:txBody>
      </p:sp>
    </p:spTree>
    <p:extLst>
      <p:ext uri="{BB962C8B-B14F-4D97-AF65-F5344CB8AC3E}">
        <p14:creationId xmlns:p14="http://schemas.microsoft.com/office/powerpoint/2010/main" val="867908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ATA 4,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1711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794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60000" tIns="180000" rIns="360000" b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800" dirty="0">
                <a:latin typeface="+mn-lt"/>
              </a:rPr>
              <a:t>mit Wüstenpflanzen auf entwässertem  Moor: </a:t>
            </a:r>
            <a:r>
              <a:rPr lang="de-DE" sz="2800" i="1" dirty="0">
                <a:latin typeface="+mn-lt"/>
              </a:rPr>
              <a:t>Aloe </a:t>
            </a:r>
            <a:r>
              <a:rPr lang="de-DE" sz="2800" i="1" dirty="0" err="1">
                <a:latin typeface="+mn-lt"/>
              </a:rPr>
              <a:t>vera</a:t>
            </a:r>
            <a:r>
              <a:rPr lang="de-DE" sz="2800" dirty="0">
                <a:latin typeface="+mn-lt"/>
              </a:rPr>
              <a:t>…</a:t>
            </a:r>
          </a:p>
        </p:txBody>
      </p:sp>
      <p:sp>
        <p:nvSpPr>
          <p:cNvPr id="5" name="Rechteck 4"/>
          <p:cNvSpPr/>
          <p:nvPr/>
        </p:nvSpPr>
        <p:spPr>
          <a:xfrm>
            <a:off x="6947785" y="6453336"/>
            <a:ext cx="2232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Bostang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Radjagukguk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290156"/>
            <a:ext cx="19797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Kalimantan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11342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1835908" cy="786116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794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60000" tIns="180000" rIns="360000" b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800" dirty="0">
                <a:latin typeface="+mn-lt"/>
              </a:rPr>
              <a:t>… </a:t>
            </a:r>
            <a:r>
              <a:rPr lang="en-GB" sz="2800" dirty="0" err="1">
                <a:latin typeface="+mn-lt"/>
              </a:rPr>
              <a:t>oder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subaridem</a:t>
            </a:r>
            <a:r>
              <a:rPr lang="en-GB" sz="2800" dirty="0">
                <a:latin typeface="+mn-lt"/>
              </a:rPr>
              <a:t> </a:t>
            </a:r>
            <a:r>
              <a:rPr lang="en-GB" sz="2800" dirty="0" err="1">
                <a:latin typeface="+mn-lt"/>
              </a:rPr>
              <a:t>Mais</a:t>
            </a:r>
            <a:r>
              <a:rPr lang="en-GB" sz="2800" dirty="0">
                <a:latin typeface="+mn-lt"/>
              </a:rPr>
              <a:t> auf </a:t>
            </a:r>
            <a:r>
              <a:rPr lang="en-GB" sz="2800" dirty="0" err="1">
                <a:latin typeface="+mn-lt"/>
              </a:rPr>
              <a:t>entwässertem</a:t>
            </a:r>
            <a:r>
              <a:rPr lang="en-GB" sz="2800" dirty="0">
                <a:latin typeface="+mn-lt"/>
              </a:rPr>
              <a:t> Moor…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2339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3342551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ile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12565"/>
            <a:ext cx="9144000" cy="480131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de-DE" sz="2800" dirty="0">
                <a:sym typeface="Wingdings" pitchFamily="2" charset="2"/>
              </a:rPr>
              <a:t>Moorwiedervernässung löst die Klimaprobleme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6290156"/>
            <a:ext cx="22677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Vorpommern</a:t>
            </a:r>
          </a:p>
        </p:txBody>
      </p:sp>
    </p:spTree>
    <p:extLst>
      <p:ext uri="{BB962C8B-B14F-4D97-AF65-F5344CB8AC3E}">
        <p14:creationId xmlns:p14="http://schemas.microsoft.com/office/powerpoint/2010/main" val="2285860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Moorwiedervernässung in Europe war bisher fokussiert auf verlassene, unproduktive Moorflächen mit wenig Emissionen</a:t>
            </a:r>
          </a:p>
        </p:txBody>
      </p:sp>
      <p:pic>
        <p:nvPicPr>
          <p:cNvPr id="5122" name="Picture 2" descr="E:\Eigene Bilder\2015\2015-10-30 Flow Country Caithness\2015-10-30 Flow Country Caithness 0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8730"/>
            <a:ext cx="9144000" cy="58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6290156"/>
            <a:ext cx="17636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Schotland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84162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Stattdessen müssen wir auch zum Kern der Sache: hochproduktive, tiefentwässerte Moorflächen!</a:t>
            </a:r>
          </a:p>
        </p:txBody>
      </p:sp>
      <p:pic>
        <p:nvPicPr>
          <p:cNvPr id="5" name="Picture 2" descr="E:\Eigene Bilder\2015\2015-07-09 Niedersachsen Gramoflor\2015-07-09 Niedersachsen Gramoflor 0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0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6290156"/>
            <a:ext cx="2411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2184167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9862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cs typeface="Arial" charset="0"/>
              </a:rPr>
              <a:t> Deutschland hat 1.8 </a:t>
            </a:r>
            <a:r>
              <a:rPr lang="de-DE" sz="2800" dirty="0" err="1">
                <a:cs typeface="Arial" charset="0"/>
              </a:rPr>
              <a:t>Mio</a:t>
            </a:r>
            <a:r>
              <a:rPr lang="de-DE" sz="2800" dirty="0">
                <a:cs typeface="Arial" charset="0"/>
              </a:rPr>
              <a:t> ha Moor- und </a:t>
            </a:r>
            <a:r>
              <a:rPr lang="de-DE" sz="2800" dirty="0" err="1">
                <a:cs typeface="Arial" charset="0"/>
              </a:rPr>
              <a:t>Anmoorböden</a:t>
            </a:r>
            <a:r>
              <a:rPr lang="de-DE" sz="2800" dirty="0">
                <a:cs typeface="Arial" charset="0"/>
              </a:rPr>
              <a:t> </a:t>
            </a:r>
            <a:r>
              <a:rPr lang="de-DE" sz="2800" dirty="0">
                <a:cs typeface="Arial" charset="0"/>
                <a:sym typeface="Wingdings" panose="05000000000000000000" pitchFamily="2" charset="2"/>
              </a:rPr>
              <a:t> bis 2050 pro Jahr 50.000 Ha </a:t>
            </a:r>
            <a:r>
              <a:rPr lang="de-DE" sz="2800" dirty="0" err="1">
                <a:cs typeface="Arial" charset="0"/>
                <a:sym typeface="Wingdings" panose="05000000000000000000" pitchFamily="2" charset="2"/>
              </a:rPr>
              <a:t>wiedervernässen</a:t>
            </a:r>
            <a:r>
              <a:rPr lang="de-DE" sz="2800" dirty="0">
                <a:cs typeface="Arial" charset="0"/>
                <a:sym typeface="Wingdings" panose="05000000000000000000" pitchFamily="2" charset="2"/>
              </a:rPr>
              <a:t>…</a:t>
            </a:r>
            <a:endParaRPr lang="de-DE" sz="2800" dirty="0">
              <a:cs typeface="Arial" charset="0"/>
            </a:endParaRPr>
          </a:p>
        </p:txBody>
      </p:sp>
      <p:pic>
        <p:nvPicPr>
          <p:cNvPr id="3" name="Grafik 2" descr="E:\Eigene Bilder\2016\2016-01-16 Kamp\2016-02-27 Jinte 0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0" y="6290156"/>
            <a:ext cx="21237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Vorpommern</a:t>
            </a:r>
          </a:p>
        </p:txBody>
      </p:sp>
    </p:spTree>
    <p:extLst>
      <p:ext uri="{BB962C8B-B14F-4D97-AF65-F5344CB8AC3E}">
        <p14:creationId xmlns:p14="http://schemas.microsoft.com/office/powerpoint/2010/main" val="310690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0738"/>
            <a:ext cx="9144000" cy="581464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Aber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können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alle</a:t>
            </a:r>
            <a:r>
              <a:rPr lang="en-US" sz="2800" dirty="0"/>
              <a:t> </a:t>
            </a:r>
            <a:r>
              <a:rPr lang="en-US" sz="2800" dirty="0" err="1"/>
              <a:t>Moorflächen</a:t>
            </a:r>
            <a:r>
              <a:rPr lang="en-US" sz="2800" dirty="0"/>
              <a:t> </a:t>
            </a:r>
            <a:r>
              <a:rPr lang="en-US" sz="2800" dirty="0" err="1"/>
              <a:t>fluten</a:t>
            </a:r>
            <a:r>
              <a:rPr lang="en-US" sz="2800" dirty="0"/>
              <a:t> und </a:t>
            </a:r>
            <a:r>
              <a:rPr lang="en-US" sz="2800" dirty="0" err="1"/>
              <a:t>aus</a:t>
            </a:r>
            <a:r>
              <a:rPr lang="en-US" sz="2800" dirty="0"/>
              <a:t> der </a:t>
            </a:r>
            <a:r>
              <a:rPr lang="en-US" sz="2800" dirty="0" err="1"/>
              <a:t>Produktion</a:t>
            </a:r>
            <a:r>
              <a:rPr lang="en-US" sz="2800" dirty="0"/>
              <a:t> </a:t>
            </a:r>
            <a:r>
              <a:rPr lang="en-US" sz="2800" dirty="0" err="1"/>
              <a:t>nehmen</a:t>
            </a:r>
            <a:r>
              <a:rPr lang="en-US" sz="2800" dirty="0"/>
              <a:t>, </a:t>
            </a:r>
            <a:r>
              <a:rPr lang="en-US" sz="2800" dirty="0" err="1"/>
              <a:t>nicht</a:t>
            </a:r>
            <a:r>
              <a:rPr lang="en-US" sz="2800" dirty="0"/>
              <a:t> in Europa, </a:t>
            </a:r>
            <a:r>
              <a:rPr lang="en-US" sz="2800" dirty="0" err="1"/>
              <a:t>nicht</a:t>
            </a:r>
            <a:r>
              <a:rPr lang="en-US" sz="2800" dirty="0"/>
              <a:t> in der Welt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2339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2116600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Eigene Bilder\2018\Raupe Harald Nordt _ Rügenrohr\IMG_33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0201"/>
            <a:ext cx="9144000" cy="60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16632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>
                <a:cs typeface="Arial" charset="0"/>
              </a:rPr>
              <a:t>Wir müssen die Wirtschaftsflächen auf Moor </a:t>
            </a:r>
            <a:r>
              <a:rPr lang="de-DE" sz="2800" dirty="0" err="1">
                <a:cs typeface="Arial" charset="0"/>
              </a:rPr>
              <a:t>wiedervernässen</a:t>
            </a:r>
            <a:r>
              <a:rPr lang="de-DE" sz="2800" dirty="0">
                <a:cs typeface="Arial" charset="0"/>
              </a:rPr>
              <a:t> mit Erhalt der Produktionsfunktion</a:t>
            </a:r>
            <a:endParaRPr lang="de-DE" sz="2800" dirty="0"/>
          </a:p>
        </p:txBody>
      </p:sp>
      <p:sp>
        <p:nvSpPr>
          <p:cNvPr id="4" name="Rechteck 3"/>
          <p:cNvSpPr/>
          <p:nvPr/>
        </p:nvSpPr>
        <p:spPr>
          <a:xfrm>
            <a:off x="6128136" y="6588060"/>
            <a:ext cx="298036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Tobias Dahms, lensescape.org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267744" y="119675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Paludikultur!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6290156"/>
            <a:ext cx="22677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Vorpommern</a:t>
            </a:r>
          </a:p>
        </p:txBody>
      </p:sp>
    </p:spTree>
    <p:extLst>
      <p:ext uri="{BB962C8B-B14F-4D97-AF65-F5344CB8AC3E}">
        <p14:creationId xmlns:p14="http://schemas.microsoft.com/office/powerpoint/2010/main" val="3941399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Eigene Bilder\2018\2018-04-12 Bad Oldeslo Hiss Reet\0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44624"/>
            <a:ext cx="9143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Schilf: </a:t>
            </a:r>
            <a:r>
              <a:rPr lang="de-DE" sz="2800" dirty="0">
                <a:latin typeface="+mn-lt"/>
              </a:rPr>
              <a:t>Torfbildung und hochwertige Baumaterialien…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3131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1002662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0017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30154" y="0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>
                <a:latin typeface="+mn-lt"/>
              </a:rPr>
              <a:t>Erle: </a:t>
            </a:r>
            <a:r>
              <a:rPr lang="de-DE" sz="2800" dirty="0"/>
              <a:t>Torfbildung und Holz für Möbel und Furnier…</a:t>
            </a:r>
            <a:endParaRPr lang="de-DE" sz="2800" dirty="0"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415027" y="6525344"/>
            <a:ext cx="169347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Michael Succow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6290156"/>
            <a:ext cx="21237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Brandenburg</a:t>
            </a:r>
          </a:p>
        </p:txBody>
      </p:sp>
    </p:spTree>
    <p:extLst>
      <p:ext uri="{BB962C8B-B14F-4D97-AF65-F5344CB8AC3E}">
        <p14:creationId xmlns:p14="http://schemas.microsoft.com/office/powerpoint/2010/main" val="2025458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5581"/>
            <a:ext cx="9036496" cy="547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5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de-DE" sz="2800" dirty="0">
                <a:latin typeface="+mn-lt"/>
              </a:rPr>
              <a:t>Frequenz &amp; Intensität von Katastrophen nehmen seit 1950 zu </a:t>
            </a:r>
          </a:p>
        </p:txBody>
      </p:sp>
    </p:spTree>
    <p:extLst>
      <p:ext uri="{BB962C8B-B14F-4D97-AF65-F5344CB8AC3E}">
        <p14:creationId xmlns:p14="http://schemas.microsoft.com/office/powerpoint/2010/main" val="3043604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7844"/>
            <a:ext cx="9143999" cy="629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" y="44624"/>
            <a:ext cx="91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Rohrkolben: für Bauplatten und Isolation…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17636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Bayern</a:t>
            </a:r>
          </a:p>
        </p:txBody>
      </p:sp>
    </p:spTree>
    <p:extLst>
      <p:ext uri="{BB962C8B-B14F-4D97-AF65-F5344CB8AC3E}">
        <p14:creationId xmlns:p14="http://schemas.microsoft.com/office/powerpoint/2010/main" val="55282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688"/>
            <a:ext cx="9144000" cy="626469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/>
              <a:t>Biomasse: für Wärme und Energie…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6290156"/>
            <a:ext cx="21957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Mecklenburg</a:t>
            </a:r>
          </a:p>
        </p:txBody>
      </p:sp>
    </p:spTree>
    <p:extLst>
      <p:ext uri="{BB962C8B-B14F-4D97-AF65-F5344CB8AC3E}">
        <p14:creationId xmlns:p14="http://schemas.microsoft.com/office/powerpoint/2010/main" val="3929536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3"/>
            <a:ext cx="9183314" cy="60486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684" y="4998406"/>
            <a:ext cx="3305944" cy="18595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6272152" y="6588060"/>
            <a:ext cx="298036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Tobias Dahms, lensescape.org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7468"/>
            <a:ext cx="9144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/>
              <a:t>Torfmoos: zum Ersatz vom fossilen Torf…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6290156"/>
            <a:ext cx="2339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59553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Eigene Bilder\2016\2016-09-24 Karrendorf Waterbuffels\0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7844"/>
            <a:ext cx="9144000" cy="63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/>
              <a:t>Wasserbüffel: für Fleisch und </a:t>
            </a:r>
            <a:r>
              <a:rPr lang="de-DE" sz="2800" dirty="0" err="1"/>
              <a:t>Mozerella</a:t>
            </a:r>
            <a:r>
              <a:rPr lang="de-DE" sz="2800" dirty="0"/>
              <a:t> ;-)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2339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Vorpommern</a:t>
            </a:r>
          </a:p>
        </p:txBody>
      </p:sp>
    </p:spTree>
    <p:extLst>
      <p:ext uri="{BB962C8B-B14F-4D97-AF65-F5344CB8AC3E}">
        <p14:creationId xmlns:p14="http://schemas.microsoft.com/office/powerpoint/2010/main" val="3846011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cs typeface="Arial" charset="0"/>
              </a:rPr>
              <a:t> Deutschland: b</a:t>
            </a:r>
            <a:r>
              <a:rPr lang="de-DE" sz="2800" dirty="0">
                <a:cs typeface="Arial" charset="0"/>
                <a:sym typeface="Wingdings" panose="05000000000000000000" pitchFamily="2" charset="2"/>
              </a:rPr>
              <a:t>is 2050 pro Jahr 50.000 Ha </a:t>
            </a:r>
            <a:r>
              <a:rPr lang="de-DE" sz="2800" dirty="0" err="1">
                <a:cs typeface="Arial" charset="0"/>
                <a:sym typeface="Wingdings" panose="05000000000000000000" pitchFamily="2" charset="2"/>
              </a:rPr>
              <a:t>wiedervernässen</a:t>
            </a:r>
            <a:r>
              <a:rPr lang="de-DE" sz="2800" dirty="0">
                <a:cs typeface="Arial" charset="0"/>
                <a:sym typeface="Wingdings" panose="05000000000000000000" pitchFamily="2" charset="2"/>
              </a:rPr>
              <a:t>… </a:t>
            </a:r>
          </a:p>
          <a:p>
            <a:pPr algn="ctr"/>
            <a:r>
              <a:rPr lang="de-DE" sz="2800" b="1" dirty="0">
                <a:cs typeface="Arial" charset="0"/>
                <a:sym typeface="Wingdings" panose="05000000000000000000" pitchFamily="2" charset="2"/>
              </a:rPr>
              <a:t>Illusorisch, naiv…?</a:t>
            </a:r>
            <a:endParaRPr lang="de-DE" sz="2800" b="1" dirty="0">
              <a:cs typeface="Arial" charset="0"/>
            </a:endParaRPr>
          </a:p>
        </p:txBody>
      </p:sp>
      <p:pic>
        <p:nvPicPr>
          <p:cNvPr id="1026" name="Picture 2" descr="E:\Eigene Bilder\2015\2015-07-09 Niedersachsen Gramoflor\2015-07-09 Niedersachsen Gramoflor 0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6722"/>
            <a:ext cx="9144000" cy="595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6290156"/>
            <a:ext cx="2339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Niedersachsen</a:t>
            </a:r>
          </a:p>
        </p:txBody>
      </p:sp>
    </p:spTree>
    <p:extLst>
      <p:ext uri="{BB962C8B-B14F-4D97-AF65-F5344CB8AC3E}">
        <p14:creationId xmlns:p14="http://schemas.microsoft.com/office/powerpoint/2010/main" val="49753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Finland hat in den 1970s </a:t>
            </a:r>
            <a:r>
              <a:rPr lang="en-US" sz="2800" dirty="0" err="1"/>
              <a:t>jedes</a:t>
            </a:r>
            <a:r>
              <a:rPr lang="en-US" sz="2800" dirty="0"/>
              <a:t> </a:t>
            </a:r>
            <a:r>
              <a:rPr lang="en-US" sz="2800" dirty="0" err="1"/>
              <a:t>Jahr</a:t>
            </a:r>
            <a:r>
              <a:rPr lang="en-US" sz="2800" dirty="0"/>
              <a:t> 300.000 ha </a:t>
            </a:r>
            <a:r>
              <a:rPr lang="en-US" sz="2800" i="1" dirty="0" err="1"/>
              <a:t>ent</a:t>
            </a:r>
            <a:r>
              <a:rPr lang="en-US" sz="2800" dirty="0" err="1"/>
              <a:t>wässert</a:t>
            </a:r>
            <a:r>
              <a:rPr lang="en-US" sz="2800" dirty="0"/>
              <a:t>!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9144000" cy="619268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6290156"/>
            <a:ext cx="15476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Finland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330083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Eigene Bilder\2017\2017-05-16 Indonesia Riau GPI excursion\2017-05-16 Indonesia Riau GPI excursion 0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2130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Indonesien hat </a:t>
            </a:r>
            <a:r>
              <a:rPr lang="de-DE" sz="2800" i="1" dirty="0">
                <a:solidFill>
                  <a:prstClr val="black"/>
                </a:solidFill>
                <a:cs typeface="Arial" charset="0"/>
              </a:rPr>
              <a:t>2017 - 2018 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670.000 Ha Moor wiedervernässt, d.h. mehr als ganz Europa </a:t>
            </a:r>
            <a:r>
              <a:rPr lang="de-DE" sz="2800" i="1" dirty="0">
                <a:solidFill>
                  <a:prstClr val="black"/>
                </a:solidFill>
                <a:cs typeface="Arial" charset="0"/>
              </a:rPr>
              <a:t>in ihrer ganzen Geschichte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290156"/>
            <a:ext cx="14756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Sumatra</a:t>
            </a:r>
          </a:p>
        </p:txBody>
      </p:sp>
    </p:spTree>
    <p:extLst>
      <p:ext uri="{BB962C8B-B14F-4D97-AF65-F5344CB8AC3E}">
        <p14:creationId xmlns:p14="http://schemas.microsoft.com/office/powerpoint/2010/main" val="2756570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Wir leben zum besten Zeitpunkt der Erdgeschichte am besten Ort der Welt: wenn </a:t>
            </a:r>
            <a:r>
              <a:rPr lang="de-DE" sz="2800" b="1" dirty="0">
                <a:solidFill>
                  <a:prstClr val="black"/>
                </a:solidFill>
                <a:cs typeface="Arial" charset="0"/>
              </a:rPr>
              <a:t>wir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 es nicht schaffen,  wer dann?</a:t>
            </a:r>
          </a:p>
        </p:txBody>
      </p:sp>
      <p:pic>
        <p:nvPicPr>
          <p:cNvPr id="1026" name="Picture 2" descr="E:\Eigene Bilder\2018\2018-07-23 Wedel avontuur\2018-07-23 Wedel avontuur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614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0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-36512" y="116632"/>
            <a:ext cx="918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ym typeface="Wingdings" panose="05000000000000000000" pitchFamily="2" charset="2"/>
              </a:rPr>
              <a:t>           Transformationspfad für Moore in Deutschland</a:t>
            </a:r>
            <a:endParaRPr lang="de-DE" sz="28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-99866" y="980728"/>
            <a:ext cx="9064354" cy="5459824"/>
            <a:chOff x="-243882" y="980728"/>
            <a:chExt cx="9064354" cy="545982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686" y="1124744"/>
              <a:ext cx="8380786" cy="4968551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-208386" y="5602888"/>
              <a:ext cx="17281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Rest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-144016" y="1222182"/>
              <a:ext cx="16638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Torfabbau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-208386" y="1722294"/>
              <a:ext cx="17281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Ackerbau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-231519" y="3810526"/>
              <a:ext cx="17281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Grünland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-243882" y="4962654"/>
              <a:ext cx="17281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Wald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-208386" y="5301208"/>
              <a:ext cx="17281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Siedlungen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924711" y="980728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2030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796919" y="980728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2040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97119" y="980728"/>
              <a:ext cx="7553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2050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832174" y="5886554"/>
              <a:ext cx="122225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dirty="0">
                  <a:solidFill>
                    <a:srgbClr val="CC0000"/>
                  </a:solidFill>
                </a:rPr>
                <a:t>•</a:t>
              </a:r>
              <a:r>
                <a:rPr lang="de-DE" sz="2000" dirty="0"/>
                <a:t> trocken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330468" y="5886554"/>
              <a:ext cx="10976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dirty="0">
                  <a:solidFill>
                    <a:srgbClr val="FFC000"/>
                  </a:solidFill>
                </a:rPr>
                <a:t>•</a:t>
              </a:r>
              <a:r>
                <a:rPr lang="de-DE" sz="2000" dirty="0"/>
                <a:t> feucht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704113" y="5886554"/>
              <a:ext cx="8274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dirty="0">
                  <a:solidFill>
                    <a:srgbClr val="92D050"/>
                  </a:solidFill>
                </a:rPr>
                <a:t>•</a:t>
              </a:r>
              <a:r>
                <a:rPr lang="de-DE" sz="2000" dirty="0">
                  <a:solidFill>
                    <a:srgbClr val="92D050"/>
                  </a:solidFill>
                </a:rPr>
                <a:t> </a:t>
              </a:r>
              <a:r>
                <a:rPr lang="de-DE" sz="2000" dirty="0" err="1"/>
                <a:t>naß</a:t>
              </a:r>
              <a:endParaRPr lang="de-DE" sz="2000" dirty="0"/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8" y="18585"/>
            <a:ext cx="1323645" cy="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7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0"/>
            <a:ext cx="9144000" cy="607325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Aber was mit Methan (CH</a:t>
            </a:r>
            <a:r>
              <a:rPr lang="de-DE" sz="2800" baseline="-25000" dirty="0">
                <a:solidFill>
                  <a:prstClr val="black"/>
                </a:solidFill>
                <a:cs typeface="Arial" charset="0"/>
              </a:rPr>
              <a:t>4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) nach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Wiedervernässung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08520" y="1196752"/>
            <a:ext cx="9144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lvl="1" algn="ctr"/>
            <a:r>
              <a:rPr lang="de-DE" sz="2800" dirty="0">
                <a:solidFill>
                  <a:schemeClr val="bg1"/>
                </a:solidFill>
                <a:cs typeface="Arial" charset="0"/>
              </a:rPr>
              <a:t>…Wahl zwischen CO</a:t>
            </a:r>
            <a:r>
              <a:rPr lang="de-DE" sz="2800" baseline="-25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de-DE" sz="2800" dirty="0">
                <a:solidFill>
                  <a:schemeClr val="bg1"/>
                </a:solidFill>
                <a:cs typeface="Arial" charset="0"/>
              </a:rPr>
              <a:t> (+ N</a:t>
            </a:r>
            <a:r>
              <a:rPr lang="de-DE" sz="2800" baseline="-25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de-DE" sz="2800" dirty="0">
                <a:solidFill>
                  <a:schemeClr val="bg1"/>
                </a:solidFill>
                <a:cs typeface="Arial" charset="0"/>
              </a:rPr>
              <a:t>O) und CH</a:t>
            </a:r>
            <a:r>
              <a:rPr lang="de-DE" sz="2800" baseline="-25000" dirty="0">
                <a:solidFill>
                  <a:schemeClr val="bg1"/>
                </a:solidFill>
                <a:cs typeface="Arial" charset="0"/>
              </a:rPr>
              <a:t>4</a:t>
            </a:r>
            <a:r>
              <a:rPr lang="de-DE" sz="2800" dirty="0">
                <a:solidFill>
                  <a:schemeClr val="bg1"/>
                </a:solidFill>
                <a:cs typeface="Arial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0827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2800" dirty="0">
                <a:latin typeface="+mn-lt"/>
              </a:rPr>
              <a:t>So – </a:t>
            </a:r>
            <a:r>
              <a:rPr lang="en-US" sz="2800" dirty="0" err="1">
                <a:latin typeface="+mn-lt"/>
              </a:rPr>
              <a:t>haben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 err="1">
                <a:latin typeface="+mn-lt"/>
              </a:rPr>
              <a:t>wir</a:t>
            </a:r>
            <a:r>
              <a:rPr lang="en-US" sz="2800" dirty="0">
                <a:latin typeface="+mn-lt"/>
              </a:rPr>
              <a:t> </a:t>
            </a:r>
            <a:r>
              <a:rPr lang="en-US" sz="2800" i="1" dirty="0" err="1">
                <a:latin typeface="+mn-lt"/>
              </a:rPr>
              <a:t>allen</a:t>
            </a:r>
            <a:r>
              <a:rPr lang="en-US" sz="2800" i="1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vereinbart</a:t>
            </a:r>
            <a:r>
              <a:rPr lang="en-US" sz="2800" i="1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– </a:t>
            </a:r>
            <a:r>
              <a:rPr lang="en-US" sz="2800" dirty="0" err="1">
                <a:latin typeface="+mn-lt"/>
              </a:rPr>
              <a:t>darf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nicht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weitergehen</a:t>
            </a:r>
            <a:endParaRPr lang="en-US" sz="2800" dirty="0">
              <a:latin typeface="+mn-lt"/>
            </a:endParaRPr>
          </a:p>
        </p:txBody>
      </p:sp>
      <p:pic>
        <p:nvPicPr>
          <p:cNvPr id="9218" name="Picture 2" descr="Bildergebnis für Paris agreem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" y="674436"/>
            <a:ext cx="9134765" cy="62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2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237544" cy="494252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4462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/>
              <a:t>CH</a:t>
            </a:r>
            <a:r>
              <a:rPr lang="nl-NL" sz="2800" baseline="-25000" dirty="0"/>
              <a:t>4</a:t>
            </a:r>
            <a:r>
              <a:rPr lang="nl-NL" sz="2800" dirty="0"/>
              <a:t> ist kräftig, aber kurzlebig, CO</a:t>
            </a:r>
            <a:r>
              <a:rPr lang="nl-NL" sz="2800" baseline="-25000" dirty="0"/>
              <a:t>2</a:t>
            </a:r>
            <a:r>
              <a:rPr lang="nl-NL" sz="2800" dirty="0"/>
              <a:t> schwach aber persistent und akkumuliert. Längerfristig ist CO</a:t>
            </a:r>
            <a:r>
              <a:rPr lang="nl-NL" sz="2800" baseline="-25000" dirty="0"/>
              <a:t>2</a:t>
            </a:r>
            <a:r>
              <a:rPr lang="nl-NL" sz="2800" dirty="0"/>
              <a:t> schlimmer</a:t>
            </a:r>
          </a:p>
        </p:txBody>
      </p:sp>
      <p:sp>
        <p:nvSpPr>
          <p:cNvPr id="16" name="Freihandform 15"/>
          <p:cNvSpPr/>
          <p:nvPr/>
        </p:nvSpPr>
        <p:spPr>
          <a:xfrm>
            <a:off x="3002361" y="4545844"/>
            <a:ext cx="586781" cy="195594"/>
          </a:xfrm>
          <a:custGeom>
            <a:avLst/>
            <a:gdLst>
              <a:gd name="connsiteX0" fmla="*/ 586781 w 586781"/>
              <a:gd name="connsiteY0" fmla="*/ 0 h 195594"/>
              <a:gd name="connsiteX1" fmla="*/ 0 w 586781"/>
              <a:gd name="connsiteY1" fmla="*/ 195594 h 19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781" h="195594">
                <a:moveTo>
                  <a:pt x="586781" y="0"/>
                </a:moveTo>
                <a:lnTo>
                  <a:pt x="0" y="195594"/>
                </a:ln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1403384" y="4757814"/>
            <a:ext cx="1608757" cy="645459"/>
          </a:xfrm>
          <a:custGeom>
            <a:avLst/>
            <a:gdLst>
              <a:gd name="connsiteX0" fmla="*/ 1608757 w 1608757"/>
              <a:gd name="connsiteY0" fmla="*/ 0 h 645459"/>
              <a:gd name="connsiteX1" fmla="*/ 880171 w 1608757"/>
              <a:gd name="connsiteY1" fmla="*/ 264051 h 645459"/>
              <a:gd name="connsiteX2" fmla="*/ 425416 w 1608757"/>
              <a:gd name="connsiteY2" fmla="*/ 435196 h 645459"/>
              <a:gd name="connsiteX3" fmla="*/ 112466 w 1608757"/>
              <a:gd name="connsiteY3" fmla="*/ 596560 h 645459"/>
              <a:gd name="connsiteX4" fmla="*/ 0 w 1608757"/>
              <a:gd name="connsiteY4" fmla="*/ 645459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8757" h="645459">
                <a:moveTo>
                  <a:pt x="1608757" y="0"/>
                </a:moveTo>
                <a:lnTo>
                  <a:pt x="880171" y="264051"/>
                </a:lnTo>
                <a:cubicBezTo>
                  <a:pt x="682948" y="336584"/>
                  <a:pt x="553367" y="379778"/>
                  <a:pt x="425416" y="435196"/>
                </a:cubicBezTo>
                <a:cubicBezTo>
                  <a:pt x="297465" y="490614"/>
                  <a:pt x="183369" y="561516"/>
                  <a:pt x="112466" y="596560"/>
                </a:cubicBezTo>
                <a:cubicBezTo>
                  <a:pt x="41563" y="631604"/>
                  <a:pt x="20781" y="638531"/>
                  <a:pt x="0" y="645459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1404304" y="6021288"/>
            <a:ext cx="5904000" cy="540000"/>
            <a:chOff x="288000" y="1556792"/>
            <a:chExt cx="5904000" cy="54000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000" y="1556792"/>
              <a:ext cx="3132000" cy="54000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0000" y="1556792"/>
              <a:ext cx="2772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091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846573"/>
            <a:ext cx="6984776" cy="589479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934" y="0"/>
            <a:ext cx="9135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800" dirty="0"/>
              <a:t>Nichts tun ist 3x schlimmer als jetzt (2020-2040) </a:t>
            </a:r>
            <a:r>
              <a:rPr lang="de-DE" sz="2800" dirty="0" err="1"/>
              <a:t>vernässen</a:t>
            </a:r>
            <a:r>
              <a:rPr lang="de-DE" sz="2800" dirty="0"/>
              <a:t>, später (2040-2060) </a:t>
            </a:r>
            <a:r>
              <a:rPr lang="de-DE" sz="2800" dirty="0" err="1"/>
              <a:t>vernässen</a:t>
            </a:r>
            <a:r>
              <a:rPr lang="de-DE" sz="2800" dirty="0"/>
              <a:t> ist 2x schlimmer</a:t>
            </a:r>
          </a:p>
        </p:txBody>
      </p:sp>
    </p:spTree>
    <p:extLst>
      <p:ext uri="{BB962C8B-B14F-4D97-AF65-F5344CB8AC3E}">
        <p14:creationId xmlns:p14="http://schemas.microsoft.com/office/powerpoint/2010/main" val="1868320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2191739" y="764704"/>
            <a:ext cx="4359117" cy="4466590"/>
            <a:chOff x="1692601" y="1189260"/>
            <a:chExt cx="4359117" cy="446659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852" y="5293977"/>
              <a:ext cx="1368239" cy="361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601" y="4303588"/>
              <a:ext cx="3816014" cy="10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976" y="1818729"/>
              <a:ext cx="3097593" cy="2514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444" y="1990142"/>
              <a:ext cx="861343" cy="81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43" y="1189260"/>
              <a:ext cx="2667875" cy="68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609" y="1723499"/>
              <a:ext cx="616470" cy="399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039" y="2452959"/>
              <a:ext cx="2241968" cy="164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Inhaltsplatzhalter 2"/>
          <p:cNvSpPr txBox="1">
            <a:spLocks/>
          </p:cNvSpPr>
          <p:nvPr/>
        </p:nvSpPr>
        <p:spPr>
          <a:xfrm>
            <a:off x="5901111" y="3127296"/>
            <a:ext cx="354397" cy="348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/>
              <a:buNone/>
            </a:pPr>
            <a:r>
              <a:rPr lang="de-DE" sz="24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 rot="16781209">
            <a:off x="5211007" y="1946774"/>
            <a:ext cx="2516623" cy="3960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/>
              <a:buNone/>
            </a:pPr>
            <a:r>
              <a:rPr lang="de-DE" sz="2400" b="1" dirty="0">
                <a:solidFill>
                  <a:srgbClr val="663300"/>
                </a:solidFill>
              </a:rPr>
              <a:t>*und zwar sofort!</a:t>
            </a:r>
          </a:p>
        </p:txBody>
      </p:sp>
      <p:sp>
        <p:nvSpPr>
          <p:cNvPr id="13" name="Rechteck 12"/>
          <p:cNvSpPr/>
          <p:nvPr/>
        </p:nvSpPr>
        <p:spPr>
          <a:xfrm>
            <a:off x="491613" y="5909187"/>
            <a:ext cx="865238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Mehr Info: „Klimaschutz auf Moorböden: Lösungsansätze und Best-Practice-Beispiele“ 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0" y="43633"/>
            <a:ext cx="2030498" cy="10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5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>
                <a:latin typeface="+mn-lt"/>
              </a:rPr>
              <a:t>Paris hat Welt viel einfacher gemacht: </a:t>
            </a:r>
            <a:r>
              <a:rPr lang="de-DE" sz="2800" b="1" dirty="0">
                <a:latin typeface="+mn-lt"/>
              </a:rPr>
              <a:t>ein</a:t>
            </a:r>
            <a:r>
              <a:rPr lang="de-DE" sz="2800" dirty="0">
                <a:latin typeface="+mn-lt"/>
              </a:rPr>
              <a:t> gemeinsames Ziel</a:t>
            </a:r>
          </a:p>
        </p:txBody>
      </p:sp>
      <p:pic>
        <p:nvPicPr>
          <p:cNvPr id="8194" name="Picture 2" descr="E:\Eigene Bilder\2007\2007-09-19 Georgia\DSC_89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7845"/>
            <a:ext cx="9144000" cy="63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24328" y="6362164"/>
            <a:ext cx="165619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prstClr val="black"/>
                </a:solidFill>
                <a:cs typeface="Arial" charset="0"/>
              </a:rPr>
              <a:t>Georgien</a:t>
            </a:r>
          </a:p>
        </p:txBody>
      </p:sp>
    </p:spTree>
    <p:extLst>
      <p:ext uri="{BB962C8B-B14F-4D97-AF65-F5344CB8AC3E}">
        <p14:creationId xmlns:p14="http://schemas.microsoft.com/office/powerpoint/2010/main" val="155841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93018"/>
            <a:ext cx="8136904" cy="59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79512" y="188640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1.5° (IPCC 2018): CO</a:t>
            </a:r>
            <a:r>
              <a:rPr lang="en-US" sz="2800" baseline="-25000" dirty="0"/>
              <a:t>2 </a:t>
            </a:r>
            <a:r>
              <a:rPr lang="en-US" sz="2800" dirty="0"/>
              <a:t> </a:t>
            </a:r>
            <a:r>
              <a:rPr lang="en-US" sz="2800" b="1" dirty="0"/>
              <a:t>Null</a:t>
            </a:r>
            <a:r>
              <a:rPr lang="en-US" sz="2800" dirty="0"/>
              <a:t> in 2050, Non- CO</a:t>
            </a:r>
            <a:r>
              <a:rPr lang="en-US" sz="2800" baseline="-25000" dirty="0"/>
              <a:t>2 </a:t>
            </a:r>
            <a:r>
              <a:rPr lang="en-US" sz="2800" dirty="0"/>
              <a:t> -30% in 2030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0621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5"/>
          <p:cNvSpPr txBox="1">
            <a:spLocks noChangeArrowheads="1"/>
          </p:cNvSpPr>
          <p:nvPr/>
        </p:nvSpPr>
        <p:spPr bwMode="auto">
          <a:xfrm>
            <a:off x="0" y="26621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>
                <a:latin typeface="+mn-lt"/>
                <a:sym typeface="Wingdings" panose="05000000000000000000" pitchFamily="2" charset="2"/>
              </a:rPr>
              <a:t> Alle </a:t>
            </a:r>
            <a:r>
              <a:rPr lang="de-DE" sz="2800" dirty="0">
                <a:latin typeface="+mn-lt"/>
              </a:rPr>
              <a:t>zurück auf Null CO</a:t>
            </a:r>
            <a:r>
              <a:rPr lang="de-DE" sz="2800" baseline="-25000" dirty="0">
                <a:latin typeface="+mn-lt"/>
              </a:rPr>
              <a:t>2</a:t>
            </a:r>
            <a:r>
              <a:rPr lang="de-DE" sz="2800" dirty="0">
                <a:latin typeface="+mn-lt"/>
              </a:rPr>
              <a:t> : ich, du, diese Stadt,  dieses Land, die Welt, das Moor… Keine Ausrede, keine Offsets mehr…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551806"/>
            <a:ext cx="9525000" cy="47625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5508104" y="3933056"/>
            <a:ext cx="3024336" cy="800472"/>
            <a:chOff x="5508104" y="3933056"/>
            <a:chExt cx="3024336" cy="800472"/>
          </a:xfrm>
        </p:grpSpPr>
        <p:cxnSp>
          <p:nvCxnSpPr>
            <p:cNvPr id="8" name="Gerader Verbinder 7"/>
            <p:cNvCxnSpPr/>
            <p:nvPr/>
          </p:nvCxnSpPr>
          <p:spPr>
            <a:xfrm>
              <a:off x="5580112" y="3933056"/>
              <a:ext cx="2952328" cy="80047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 flipV="1">
              <a:off x="5508104" y="3933056"/>
              <a:ext cx="2952328" cy="80047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1547664" y="4941168"/>
            <a:ext cx="1224136" cy="800472"/>
            <a:chOff x="5508104" y="3933056"/>
            <a:chExt cx="3024336" cy="800472"/>
          </a:xfrm>
        </p:grpSpPr>
        <p:cxnSp>
          <p:nvCxnSpPr>
            <p:cNvPr id="12" name="Gerader Verbinder 11"/>
            <p:cNvCxnSpPr/>
            <p:nvPr/>
          </p:nvCxnSpPr>
          <p:spPr>
            <a:xfrm>
              <a:off x="5580112" y="3933056"/>
              <a:ext cx="2952328" cy="80047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V="1">
              <a:off x="5508104" y="3933056"/>
              <a:ext cx="2952328" cy="80047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02020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Microsoft Office PowerPoint</Application>
  <PresentationFormat>Bildschirmpräsentation (4:3)</PresentationFormat>
  <Paragraphs>159</Paragraphs>
  <Slides>62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6" baseType="lpstr">
      <vt:lpstr>Arial</vt:lpstr>
      <vt:lpstr>Calibri</vt:lpstr>
      <vt:lpstr>Wingdings</vt:lpstr>
      <vt:lpstr>Larissa</vt:lpstr>
      <vt:lpstr>No Paris without peatlands:  Die Bedeutung der Moore für den Klimaschutz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Liever naakt dan namaak:  über die Beschränkung der Künstlichkeit im Naturschutz</dc:title>
  <dc:creator>User</dc:creator>
  <cp:lastModifiedBy>DushaMH</cp:lastModifiedBy>
  <cp:revision>315</cp:revision>
  <dcterms:created xsi:type="dcterms:W3CDTF">2012-02-15T22:46:53Z</dcterms:created>
  <dcterms:modified xsi:type="dcterms:W3CDTF">2019-07-03T10:04:44Z</dcterms:modified>
</cp:coreProperties>
</file>