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 &amp;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xt"/>
          <p:cNvSpPr txBox="1">
            <a:spLocks noGrp="1"/>
          </p:cNvSpPr>
          <p:nvPr>
            <p:ph type="title"/>
          </p:nvPr>
        </p:nvSpPr>
        <p:spPr>
          <a:xfrm>
            <a:off x="2416969" y="1151930"/>
            <a:ext cx="7358063" cy="2321719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12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2416969" y="3545086"/>
            <a:ext cx="7358063" cy="794743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600"/>
            </a:lvl1pPr>
            <a:lvl2pPr marL="0" indent="114300" algn="ctr">
              <a:spcBef>
                <a:spcPts val="0"/>
              </a:spcBef>
              <a:buSzTx/>
              <a:buNone/>
              <a:defRPr sz="2600"/>
            </a:lvl2pPr>
            <a:lvl3pPr marL="0" indent="228600" algn="ctr">
              <a:spcBef>
                <a:spcPts val="0"/>
              </a:spcBef>
              <a:buSzTx/>
              <a:buNone/>
              <a:defRPr sz="2600"/>
            </a:lvl3pPr>
            <a:lvl4pPr marL="0" indent="342900" algn="ctr">
              <a:spcBef>
                <a:spcPts val="0"/>
              </a:spcBef>
              <a:buSzTx/>
              <a:buNone/>
              <a:defRPr sz="2600"/>
            </a:lvl4pPr>
            <a:lvl5pPr marL="0" indent="457200" algn="ctr">
              <a:spcBef>
                <a:spcPts val="0"/>
              </a:spcBef>
              <a:buSzTx/>
              <a:buNone/>
              <a:defRPr sz="26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5342592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Christian Bauer"/>
          <p:cNvSpPr txBox="1">
            <a:spLocks noGrp="1"/>
          </p:cNvSpPr>
          <p:nvPr>
            <p:ph type="body" sz="quarter" idx="13"/>
          </p:nvPr>
        </p:nvSpPr>
        <p:spPr>
          <a:xfrm>
            <a:off x="2416969" y="4473773"/>
            <a:ext cx="7358063" cy="39049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1600" i="1"/>
            </a:lvl1pPr>
          </a:lstStyle>
          <a:p>
            <a:r>
              <a:t>–Christian Bauer</a:t>
            </a:r>
          </a:p>
        </p:txBody>
      </p:sp>
      <p:sp>
        <p:nvSpPr>
          <p:cNvPr id="94" name="„Zitat hier eingeben.“"/>
          <p:cNvSpPr txBox="1">
            <a:spLocks noGrp="1"/>
          </p:cNvSpPr>
          <p:nvPr>
            <p:ph type="body" sz="quarter" idx="14"/>
          </p:nvPr>
        </p:nvSpPr>
        <p:spPr>
          <a:xfrm>
            <a:off x="2416969" y="2965583"/>
            <a:ext cx="7358063" cy="49821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3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„Zitat hier eingeben.“ </a:t>
            </a:r>
          </a:p>
        </p:txBody>
      </p:sp>
      <p:sp>
        <p:nvSpPr>
          <p:cNvPr id="9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88538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ild"/>
          <p:cNvSpPr>
            <a:spLocks noGrp="1"/>
          </p:cNvSpPr>
          <p:nvPr>
            <p:ph type="pic" idx="13"/>
          </p:nvPr>
        </p:nvSpPr>
        <p:spPr>
          <a:xfrm>
            <a:off x="1524000" y="0"/>
            <a:ext cx="9144001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73405085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613247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"/>
          <p:cNvSpPr>
            <a:spLocks noGrp="1"/>
          </p:cNvSpPr>
          <p:nvPr>
            <p:ph type="pic" sz="half" idx="13"/>
          </p:nvPr>
        </p:nvSpPr>
        <p:spPr>
          <a:xfrm>
            <a:off x="2667000" y="473273"/>
            <a:ext cx="6858001" cy="415230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eltext"/>
          <p:cNvSpPr txBox="1">
            <a:spLocks noGrp="1"/>
          </p:cNvSpPr>
          <p:nvPr>
            <p:ph type="title"/>
          </p:nvPr>
        </p:nvSpPr>
        <p:spPr>
          <a:xfrm>
            <a:off x="2416969" y="4723805"/>
            <a:ext cx="7358063" cy="1000126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22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2416969" y="5732859"/>
            <a:ext cx="7358063" cy="794743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600"/>
            </a:lvl1pPr>
            <a:lvl2pPr marL="0" indent="114300" algn="ctr">
              <a:spcBef>
                <a:spcPts val="0"/>
              </a:spcBef>
              <a:buSzTx/>
              <a:buNone/>
              <a:defRPr sz="2600"/>
            </a:lvl2pPr>
            <a:lvl3pPr marL="0" indent="228600" algn="ctr">
              <a:spcBef>
                <a:spcPts val="0"/>
              </a:spcBef>
              <a:buSzTx/>
              <a:buNone/>
              <a:defRPr sz="2600"/>
            </a:lvl3pPr>
            <a:lvl4pPr marL="0" indent="342900" algn="ctr">
              <a:spcBef>
                <a:spcPts val="0"/>
              </a:spcBef>
              <a:buSzTx/>
              <a:buNone/>
              <a:defRPr sz="2600"/>
            </a:lvl4pPr>
            <a:lvl5pPr marL="0" indent="457200" algn="ctr">
              <a:spcBef>
                <a:spcPts val="0"/>
              </a:spcBef>
              <a:buSzTx/>
              <a:buNone/>
              <a:defRPr sz="26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8072010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Mi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xt"/>
          <p:cNvSpPr txBox="1">
            <a:spLocks noGrp="1"/>
          </p:cNvSpPr>
          <p:nvPr>
            <p:ph type="title"/>
          </p:nvPr>
        </p:nvSpPr>
        <p:spPr>
          <a:xfrm>
            <a:off x="2416969" y="2268141"/>
            <a:ext cx="7358063" cy="2321719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907150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ild"/>
          <p:cNvSpPr>
            <a:spLocks noGrp="1"/>
          </p:cNvSpPr>
          <p:nvPr>
            <p:ph type="pic" sz="half" idx="13"/>
          </p:nvPr>
        </p:nvSpPr>
        <p:spPr>
          <a:xfrm>
            <a:off x="6247804" y="446484"/>
            <a:ext cx="3750469" cy="577750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eltext"/>
          <p:cNvSpPr txBox="1">
            <a:spLocks noGrp="1"/>
          </p:cNvSpPr>
          <p:nvPr>
            <p:ph type="title"/>
          </p:nvPr>
        </p:nvSpPr>
        <p:spPr>
          <a:xfrm>
            <a:off x="2193727" y="446484"/>
            <a:ext cx="3750469" cy="2803923"/>
          </a:xfrm>
          <a:prstGeom prst="rect">
            <a:avLst/>
          </a:prstGeom>
        </p:spPr>
        <p:txBody>
          <a:bodyPr anchor="b"/>
          <a:lstStyle>
            <a:lvl1pPr>
              <a:defRPr sz="4200"/>
            </a:lvl1pPr>
          </a:lstStyle>
          <a:p>
            <a:r>
              <a:t>Titeltext</a:t>
            </a:r>
          </a:p>
        </p:txBody>
      </p:sp>
      <p:sp>
        <p:nvSpPr>
          <p:cNvPr id="40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2193727" y="3321844"/>
            <a:ext cx="3750469" cy="289321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600"/>
            </a:lvl1pPr>
            <a:lvl2pPr marL="0" indent="114300" algn="ctr">
              <a:spcBef>
                <a:spcPts val="0"/>
              </a:spcBef>
              <a:buSzTx/>
              <a:buNone/>
              <a:defRPr sz="2600"/>
            </a:lvl2pPr>
            <a:lvl3pPr marL="0" indent="228600" algn="ctr">
              <a:spcBef>
                <a:spcPts val="0"/>
              </a:spcBef>
              <a:buSzTx/>
              <a:buNone/>
              <a:defRPr sz="2600"/>
            </a:lvl3pPr>
            <a:lvl4pPr marL="0" indent="342900" algn="ctr">
              <a:spcBef>
                <a:spcPts val="0"/>
              </a:spcBef>
              <a:buSzTx/>
              <a:buNone/>
              <a:defRPr sz="2600"/>
            </a:lvl4pPr>
            <a:lvl5pPr marL="0" indent="457200" algn="ctr">
              <a:spcBef>
                <a:spcPts val="0"/>
              </a:spcBef>
              <a:buSzTx/>
              <a:buNone/>
              <a:defRPr sz="26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1140570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4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62192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7" name="Textebene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8410139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Aufzählung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Bild"/>
          <p:cNvSpPr>
            <a:spLocks noGrp="1"/>
          </p:cNvSpPr>
          <p:nvPr>
            <p:ph type="pic" sz="quarter" idx="13"/>
          </p:nvPr>
        </p:nvSpPr>
        <p:spPr>
          <a:xfrm>
            <a:off x="6247804" y="1821656"/>
            <a:ext cx="3750469" cy="442019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67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2193727" y="1821656"/>
            <a:ext cx="3750469" cy="4420196"/>
          </a:xfrm>
          <a:prstGeom prst="rect">
            <a:avLst/>
          </a:prstGeom>
        </p:spPr>
        <p:txBody>
          <a:bodyPr/>
          <a:lstStyle>
            <a:lvl1pPr marL="232682" indent="-232682">
              <a:spcBef>
                <a:spcPts val="2250"/>
              </a:spcBef>
              <a:defRPr sz="1900"/>
            </a:lvl1pPr>
            <a:lvl2pPr marL="404132" indent="-232682">
              <a:spcBef>
                <a:spcPts val="2250"/>
              </a:spcBef>
              <a:defRPr sz="1900"/>
            </a:lvl2pPr>
            <a:lvl3pPr marL="575582" indent="-232682">
              <a:spcBef>
                <a:spcPts val="2250"/>
              </a:spcBef>
              <a:defRPr sz="1900"/>
            </a:lvl3pPr>
            <a:lvl4pPr marL="747032" indent="-232682">
              <a:spcBef>
                <a:spcPts val="2250"/>
              </a:spcBef>
              <a:defRPr sz="1900"/>
            </a:lvl4pPr>
            <a:lvl5pPr marL="918482" indent="-232682">
              <a:spcBef>
                <a:spcPts val="2250"/>
              </a:spcBef>
              <a:defRPr sz="19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68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5881222" y="6536531"/>
            <a:ext cx="424795" cy="313546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760471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bene 1…"/>
          <p:cNvSpPr txBox="1">
            <a:spLocks noGrp="1"/>
          </p:cNvSpPr>
          <p:nvPr>
            <p:ph type="body" idx="1"/>
          </p:nvPr>
        </p:nvSpPr>
        <p:spPr>
          <a:xfrm>
            <a:off x="2193727" y="892969"/>
            <a:ext cx="7804547" cy="5072063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6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12422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ild"/>
          <p:cNvSpPr>
            <a:spLocks noGrp="1"/>
          </p:cNvSpPr>
          <p:nvPr>
            <p:ph type="pic" sz="quarter" idx="13"/>
          </p:nvPr>
        </p:nvSpPr>
        <p:spPr>
          <a:xfrm>
            <a:off x="6247804" y="3580805"/>
            <a:ext cx="3750469" cy="265211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Bild"/>
          <p:cNvSpPr>
            <a:spLocks noGrp="1"/>
          </p:cNvSpPr>
          <p:nvPr>
            <p:ph type="pic" sz="quarter" idx="14"/>
          </p:nvPr>
        </p:nvSpPr>
        <p:spPr>
          <a:xfrm>
            <a:off x="6247804" y="625078"/>
            <a:ext cx="3750469" cy="265211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Bild"/>
          <p:cNvSpPr>
            <a:spLocks noGrp="1"/>
          </p:cNvSpPr>
          <p:nvPr>
            <p:ph type="pic" sz="half" idx="15"/>
          </p:nvPr>
        </p:nvSpPr>
        <p:spPr>
          <a:xfrm>
            <a:off x="2193727" y="625078"/>
            <a:ext cx="3750469" cy="560784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46643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>
            <a:spLocks noGrp="1"/>
          </p:cNvSpPr>
          <p:nvPr>
            <p:ph type="title"/>
          </p:nvPr>
        </p:nvSpPr>
        <p:spPr>
          <a:xfrm>
            <a:off x="2193727" y="178594"/>
            <a:ext cx="7804547" cy="15180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Titeltext</a:t>
            </a:r>
          </a:p>
        </p:txBody>
      </p:sp>
      <p:sp>
        <p:nvSpPr>
          <p:cNvPr id="3" name="Textebene 1…"/>
          <p:cNvSpPr txBox="1">
            <a:spLocks noGrp="1"/>
          </p:cNvSpPr>
          <p:nvPr>
            <p:ph type="body" idx="1"/>
          </p:nvPr>
        </p:nvSpPr>
        <p:spPr>
          <a:xfrm>
            <a:off x="2193727" y="1821656"/>
            <a:ext cx="7804547" cy="44201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5881222" y="6536531"/>
            <a:ext cx="424795" cy="31354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 algn="ctr">
              <a:defRPr sz="110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9531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marL="0" marR="0" indent="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1143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2286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3429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4572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5715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6858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8001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9144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305594" marR="0" indent="-305594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527844" marR="0" indent="-305594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750094" marR="0" indent="-305594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972344" marR="0" indent="-305594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1194594" marR="0" indent="-305594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1416844" marR="0" indent="-305594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1639094" marR="0" indent="-305594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1861344" marR="0" indent="-305594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2083594" marR="0" indent="-305594" algn="l" defTabSz="410766" rtl="0" latinLnBrk="0">
        <a:lnSpc>
          <a:spcPct val="100000"/>
        </a:lnSpc>
        <a:spcBef>
          <a:spcPts val="2950"/>
        </a:spcBef>
        <a:spcAft>
          <a:spcPts val="0"/>
        </a:spcAft>
        <a:buClrTx/>
        <a:buSzPct val="145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1143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2286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3429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4572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5715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6858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8001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914400" algn="ctr" defTabSz="4107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pps.jpg" descr="pps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0" name="logo_fraktion_gruene_bw_04_kurz.png" descr="logo_fraktion_gruene_bw_04_kurz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928793" y="5696910"/>
            <a:ext cx="1095995" cy="1026781"/>
          </a:xfrm>
          <a:prstGeom prst="rect">
            <a:avLst/>
          </a:prstGeom>
          <a:ln w="12700">
            <a:miter lim="400000"/>
          </a:ln>
        </p:spPr>
      </p:pic>
      <p:sp>
        <p:nvSpPr>
          <p:cNvPr id="151" name="TITEL DER HEUTIGEN…"/>
          <p:cNvSpPr txBox="1"/>
          <p:nvPr/>
        </p:nvSpPr>
        <p:spPr>
          <a:xfrm>
            <a:off x="508546" y="380180"/>
            <a:ext cx="10207080" cy="662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defTabSz="410766" hangingPunct="0">
              <a:lnSpc>
                <a:spcPts val="2250"/>
              </a:lnSpc>
              <a:defRPr sz="4000">
                <a:solidFill>
                  <a:srgbClr val="46962B"/>
                </a:solidFill>
                <a:latin typeface="Arvo Gruen"/>
                <a:ea typeface="Arvo Gruen"/>
                <a:cs typeface="Arvo Gruen"/>
                <a:sym typeface="Arvo Gruen"/>
              </a:defRPr>
            </a:pPr>
            <a:r>
              <a:rPr lang="de-DE" sz="2000" kern="0" dirty="0" smtClean="0">
                <a:solidFill>
                  <a:srgbClr val="46962B"/>
                </a:solidFill>
                <a:latin typeface="Arvo Gruen"/>
                <a:sym typeface="Arvo Gruen"/>
              </a:rPr>
              <a:t>Handlungsfelder und Themen </a:t>
            </a:r>
          </a:p>
          <a:p>
            <a:pPr defTabSz="410766" hangingPunct="0">
              <a:lnSpc>
                <a:spcPts val="2250"/>
              </a:lnSpc>
              <a:defRPr sz="4000">
                <a:solidFill>
                  <a:srgbClr val="46962B"/>
                </a:solidFill>
                <a:latin typeface="Arvo Gruen"/>
                <a:ea typeface="Arvo Gruen"/>
                <a:cs typeface="Arvo Gruen"/>
                <a:sym typeface="Arvo Gruen"/>
              </a:defRPr>
            </a:pPr>
            <a:r>
              <a:rPr lang="de-DE" sz="2000" kern="0" dirty="0" smtClean="0">
                <a:solidFill>
                  <a:srgbClr val="46962B"/>
                </a:solidFill>
                <a:latin typeface="Arvo Gruen"/>
                <a:sym typeface="Arvo Gruen"/>
              </a:rPr>
              <a:t>der Enquetekommission „Krisenfeste Gesellschaft“</a:t>
            </a:r>
            <a:endParaRPr sz="2000" kern="0" dirty="0">
              <a:solidFill>
                <a:srgbClr val="46962B"/>
              </a:solidFill>
              <a:latin typeface="Arvo Gruen"/>
              <a:sym typeface="Arvo Gruen"/>
            </a:endParaRPr>
          </a:p>
        </p:txBody>
      </p:sp>
      <p:sp>
        <p:nvSpPr>
          <p:cNvPr id="152" name="Headline 1"/>
          <p:cNvSpPr txBox="1"/>
          <p:nvPr/>
        </p:nvSpPr>
        <p:spPr>
          <a:xfrm>
            <a:off x="502865" y="1650764"/>
            <a:ext cx="2192909" cy="495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>
            <a:spAutoFit/>
          </a:bodyPr>
          <a:lstStyle>
            <a:lvl1pPr>
              <a:lnSpc>
                <a:spcPts val="6500"/>
              </a:lnSpc>
              <a:defRPr sz="6000">
                <a:solidFill>
                  <a:srgbClr val="FFFFFF"/>
                </a:solidFill>
                <a:latin typeface="Arvo Gruen"/>
                <a:ea typeface="Arvo Gruen"/>
                <a:cs typeface="Arvo Gruen"/>
                <a:sym typeface="Arvo Gruen"/>
              </a:defRPr>
            </a:lvl1pPr>
          </a:lstStyle>
          <a:p>
            <a:pPr defTabSz="410766" hangingPunct="0">
              <a:lnSpc>
                <a:spcPts val="3250"/>
              </a:lnSpc>
            </a:pPr>
            <a:r>
              <a:rPr sz="3000" kern="0"/>
              <a:t>Headline 1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/>
          </p:nvPr>
        </p:nvGraphicFramePr>
        <p:xfrm>
          <a:off x="497681" y="1216896"/>
          <a:ext cx="9720000" cy="537166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430000">
                  <a:extLst>
                    <a:ext uri="{9D8B030D-6E8A-4147-A177-3AD203B41FA5}">
                      <a16:colId xmlns:a16="http://schemas.microsoft.com/office/drawing/2014/main" val="3334794868"/>
                    </a:ext>
                  </a:extLst>
                </a:gridCol>
                <a:gridCol w="2430000">
                  <a:extLst>
                    <a:ext uri="{9D8B030D-6E8A-4147-A177-3AD203B41FA5}">
                      <a16:colId xmlns:a16="http://schemas.microsoft.com/office/drawing/2014/main" val="2268990416"/>
                    </a:ext>
                  </a:extLst>
                </a:gridCol>
                <a:gridCol w="2430000">
                  <a:extLst>
                    <a:ext uri="{9D8B030D-6E8A-4147-A177-3AD203B41FA5}">
                      <a16:colId xmlns:a16="http://schemas.microsoft.com/office/drawing/2014/main" val="1759895639"/>
                    </a:ext>
                  </a:extLst>
                </a:gridCol>
                <a:gridCol w="2430000">
                  <a:extLst>
                    <a:ext uri="{9D8B030D-6E8A-4147-A177-3AD203B41FA5}">
                      <a16:colId xmlns:a16="http://schemas.microsoft.com/office/drawing/2014/main" val="102963907"/>
                    </a:ext>
                  </a:extLst>
                </a:gridCol>
              </a:tblGrid>
              <a:tr h="467962">
                <a:tc>
                  <a:txBody>
                    <a:bodyPr/>
                    <a:lstStyle/>
                    <a:p>
                      <a:pPr algn="l"/>
                      <a:r>
                        <a:rPr lang="de-DE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I Gesundheit</a:t>
                      </a:r>
                      <a:endParaRPr lang="de-DE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II Staat &amp; Verwaltung</a:t>
                      </a:r>
                      <a:endParaRPr lang="de-DE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III Gesellschaft</a:t>
                      </a:r>
                      <a:endParaRPr lang="de-DE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IV Wirtschaft</a:t>
                      </a:r>
                      <a:endParaRPr lang="de-DE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06028826"/>
                  </a:ext>
                </a:extLst>
              </a:tr>
              <a:tr h="471336">
                <a:tc>
                  <a:txBody>
                    <a:bodyPr/>
                    <a:lstStyle/>
                    <a:p>
                      <a:pPr algn="l"/>
                      <a:r>
                        <a:rPr lang="de-DE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Gesundheitsversorgung und -infrastruktur</a:t>
                      </a:r>
                      <a:endParaRPr lang="de-DE" sz="1300" dirty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6962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Staatliche Krisenvorsorge, -früh-erkennung &amp; -bekämpfung</a:t>
                      </a:r>
                      <a:endParaRPr lang="de-DE" sz="1300" dirty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6962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Einbeziehung aller</a:t>
                      </a:r>
                      <a:r>
                        <a:rPr lang="de-DE" sz="13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 Bevölkerungsteile</a:t>
                      </a:r>
                      <a:endParaRPr lang="de-DE" sz="1300" dirty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6962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Marktpotenziale</a:t>
                      </a:r>
                      <a:endParaRPr lang="de-DE" sz="1300" dirty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6962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531151"/>
                  </a:ext>
                </a:extLst>
              </a:tr>
              <a:tr h="680819">
                <a:tc>
                  <a:txBody>
                    <a:bodyPr/>
                    <a:lstStyle/>
                    <a:p>
                      <a:pPr algn="l"/>
                      <a:r>
                        <a:rPr lang="de-DE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Krisenvorsorge und -reaktion bei Pandemien</a:t>
                      </a:r>
                      <a:r>
                        <a:rPr lang="de-DE" sz="13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 und bisher unbekannten Krankheiten</a:t>
                      </a:r>
                      <a:endParaRPr lang="de-DE" sz="1300" dirty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Zusammenspiel von Politik, Zivilgesellschaft &amp; Wirtschaft</a:t>
                      </a:r>
                      <a:endParaRPr lang="de-DE" sz="1300" dirty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Krisenkommunikation</a:t>
                      </a:r>
                      <a:endParaRPr lang="de-DE" sz="1300" dirty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Innovationsfähigkeit</a:t>
                      </a:r>
                      <a:endParaRPr lang="de-DE" sz="1300" dirty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31881718"/>
                  </a:ext>
                </a:extLst>
              </a:tr>
              <a:tr h="471336">
                <a:tc>
                  <a:txBody>
                    <a:bodyPr/>
                    <a:lstStyle/>
                    <a:p>
                      <a:pPr algn="l"/>
                      <a:r>
                        <a:rPr lang="de-DE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Instrumentarium der Pandemiebekämpfung</a:t>
                      </a:r>
                      <a:endParaRPr lang="de-DE" sz="1300" dirty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6962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Führungsfähigkeiten der Akteure</a:t>
                      </a:r>
                      <a:endParaRPr lang="de-DE" sz="1300" dirty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6962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Gesellschaftlicher Zusammenhalt</a:t>
                      </a:r>
                      <a:endParaRPr lang="de-DE" sz="1300" dirty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6962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Belastbarkeit der Infrastrukturen</a:t>
                      </a:r>
                      <a:endParaRPr lang="de-DE" sz="1300" dirty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6962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798659"/>
                  </a:ext>
                </a:extLst>
              </a:tr>
              <a:tr h="471336">
                <a:tc>
                  <a:txBody>
                    <a:bodyPr/>
                    <a:lstStyle/>
                    <a:p>
                      <a:pPr algn="l"/>
                      <a:r>
                        <a:rPr lang="de-DE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Forschungsstandort</a:t>
                      </a:r>
                      <a:r>
                        <a:rPr lang="de-DE" sz="13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 BW in Medizin und Gesundheit</a:t>
                      </a:r>
                      <a:endParaRPr lang="de-DE" sz="1300" dirty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Ehrenamt &amp; Katastrophen-</a:t>
                      </a:r>
                      <a:r>
                        <a:rPr lang="de-DE" sz="13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schutzorganisationen</a:t>
                      </a:r>
                      <a:endParaRPr lang="de-DE" sz="1300" dirty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Resilienz der Bürger*innen</a:t>
                      </a:r>
                      <a:endParaRPr lang="de-DE" sz="1300" dirty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Maßnahmefolgenabschätzung</a:t>
                      </a:r>
                      <a:endParaRPr lang="de-DE" sz="1300" dirty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6962367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de-DE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Gesundheitswirtschaft</a:t>
                      </a:r>
                      <a:endParaRPr lang="de-DE" sz="1300" dirty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6962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Zusammenarbeit zwischen versch.</a:t>
                      </a:r>
                      <a:r>
                        <a:rPr lang="de-DE" sz="13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 Ebenen und Ressorts</a:t>
                      </a:r>
                      <a:endParaRPr lang="de-DE" sz="1300" dirty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6962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Fokus auf Kinder/Jugendliche</a:t>
                      </a:r>
                      <a:r>
                        <a:rPr lang="de-DE" sz="13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 &amp; marginalisierte Bevölkerungsteile</a:t>
                      </a:r>
                      <a:endParaRPr lang="de-DE" sz="1300" dirty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6962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Versorgungssicherheit</a:t>
                      </a:r>
                      <a:endParaRPr lang="de-DE" sz="1300" dirty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6962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147400"/>
                  </a:ext>
                </a:extLst>
              </a:tr>
              <a:tr h="316200">
                <a:tc>
                  <a:txBody>
                    <a:bodyPr/>
                    <a:lstStyle/>
                    <a:p>
                      <a:pPr algn="l"/>
                      <a:r>
                        <a:rPr lang="de-DE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Verknüpfung</a:t>
                      </a:r>
                      <a:r>
                        <a:rPr lang="de-DE" sz="13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 versch. Krisenarten</a:t>
                      </a:r>
                      <a:endParaRPr lang="de-DE" sz="1300" dirty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Beteiligung Bürger*innen</a:t>
                      </a:r>
                      <a:endParaRPr lang="de-DE" sz="1300" dirty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Gesellschaftliche Polarisierung</a:t>
                      </a:r>
                      <a:endParaRPr lang="de-DE" sz="1300" dirty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Mobiles Arbeiten</a:t>
                      </a:r>
                      <a:endParaRPr lang="de-DE" sz="1300" dirty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25491213"/>
                  </a:ext>
                </a:extLst>
              </a:tr>
              <a:tr h="471336">
                <a:tc>
                  <a:txBody>
                    <a:bodyPr/>
                    <a:lstStyle/>
                    <a:p>
                      <a:pPr marL="0" marR="0" lvl="0" indent="0" algn="l" defTabSz="8215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Gesundheitskompetenz</a:t>
                      </a:r>
                      <a:r>
                        <a:rPr lang="de-DE" sz="13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 bei Bürger*innen</a:t>
                      </a:r>
                      <a:endParaRPr lang="de-DE" sz="13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6962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Einbindung wiss. Expertise</a:t>
                      </a:r>
                      <a:endParaRPr lang="de-DE" sz="1300" dirty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6962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300" dirty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6962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Systemrelevante Tätigkeiten</a:t>
                      </a:r>
                      <a:endParaRPr lang="de-DE" sz="1300" dirty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6962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99921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algn="l"/>
                      <a:endParaRPr lang="de-DE" sz="1300" dirty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Handlungsfähige Zivilgesellschaft</a:t>
                      </a:r>
                      <a:endParaRPr lang="de-DE" sz="1300" dirty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300" dirty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nationale Abschottung</a:t>
                      </a:r>
                      <a:endParaRPr lang="de-DE" sz="1300" dirty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6337009"/>
                  </a:ext>
                </a:extLst>
              </a:tr>
              <a:tr h="471336">
                <a:tc>
                  <a:txBody>
                    <a:bodyPr/>
                    <a:lstStyle/>
                    <a:p>
                      <a:pPr algn="l"/>
                      <a:endParaRPr lang="de-DE" sz="1300" dirty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46962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Einrichtunge</a:t>
                      </a:r>
                      <a:r>
                        <a:rPr lang="de-DE" sz="13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n mit besonderem Schutz- und Fürsorgeauftrag</a:t>
                      </a:r>
                      <a:endParaRPr lang="de-DE" sz="1300" dirty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46962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300" dirty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46962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300" dirty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46962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263327"/>
                  </a:ext>
                </a:extLst>
              </a:tr>
              <a:tr h="467962">
                <a:tc>
                  <a:txBody>
                    <a:bodyPr/>
                    <a:lstStyle/>
                    <a:p>
                      <a:pPr algn="l"/>
                      <a:endParaRPr lang="de-DE" sz="1300" dirty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3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PT Sans" panose="020B0503020203020204" pitchFamily="34" charset="0"/>
                        </a:rPr>
                        <a:t>Datenerfassung und -speicherung</a:t>
                      </a:r>
                      <a:endParaRPr lang="de-DE" sz="1300" dirty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300" dirty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300" dirty="0">
                        <a:solidFill>
                          <a:schemeClr val="tx2">
                            <a:lumMod val="75000"/>
                          </a:schemeClr>
                        </a:solidFill>
                        <a:latin typeface="PT Sans" panose="020B0503020203020204" pitchFamily="34" charset="0"/>
                      </a:endParaRPr>
                    </a:p>
                  </a:txBody>
                  <a:tcPr marL="45720" marR="45720" marT="22860" marB="228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7869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78660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15583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l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6400" b="0" i="0" u="none" strike="noStrike" cap="none" spc="0" normalizeH="0" baseline="0">
            <a:ln>
              <a:noFill/>
            </a:ln>
            <a:solidFill>
              <a:srgbClr val="155830"/>
            </a:solidFill>
            <a:effectLst/>
            <a:uFillTx/>
            <a:latin typeface="Arvo"/>
            <a:ea typeface="Arvo"/>
            <a:cs typeface="Arvo"/>
            <a:sym typeface="Arv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Breitbild</PresentationFormat>
  <Paragraphs>38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Arvo Gruen</vt:lpstr>
      <vt:lpstr>Helvetica Light</vt:lpstr>
      <vt:lpstr>Helvetica Neue</vt:lpstr>
      <vt:lpstr>Helvetica Neue Light</vt:lpstr>
      <vt:lpstr>Helvetica Neue Medium</vt:lpstr>
      <vt:lpstr>Helvetica Neue Thin</vt:lpstr>
      <vt:lpstr>PT Sans</vt:lpstr>
      <vt:lpstr>White</vt:lpstr>
      <vt:lpstr>PowerPoint-Präsentation</vt:lpstr>
    </vt:vector>
  </TitlesOfParts>
  <Company>Landtag BW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Grobshäuser, Natalie</dc:creator>
  <cp:lastModifiedBy>FSJ, Grüne</cp:lastModifiedBy>
  <cp:revision>2</cp:revision>
  <dcterms:created xsi:type="dcterms:W3CDTF">2022-09-20T09:07:55Z</dcterms:created>
  <dcterms:modified xsi:type="dcterms:W3CDTF">2022-10-24T14:11:12Z</dcterms:modified>
</cp:coreProperties>
</file>